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7050E052_663C04CE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3" r:id="rId4"/>
  </p:sldMasterIdLst>
  <p:notesMasterIdLst>
    <p:notesMasterId r:id="rId27"/>
  </p:notesMasterIdLst>
  <p:sldIdLst>
    <p:sldId id="1884348489" r:id="rId5"/>
    <p:sldId id="1884348492" r:id="rId6"/>
    <p:sldId id="1884348427" r:id="rId7"/>
    <p:sldId id="1934" r:id="rId8"/>
    <p:sldId id="1884348500" r:id="rId9"/>
    <p:sldId id="269" r:id="rId10"/>
    <p:sldId id="1884348455" r:id="rId11"/>
    <p:sldId id="1884348502" r:id="rId12"/>
    <p:sldId id="262" r:id="rId13"/>
    <p:sldId id="1884348373" r:id="rId14"/>
    <p:sldId id="1884348503" r:id="rId15"/>
    <p:sldId id="1884348493" r:id="rId16"/>
    <p:sldId id="1884348498" r:id="rId17"/>
    <p:sldId id="1884348558" r:id="rId18"/>
    <p:sldId id="1884348559" r:id="rId19"/>
    <p:sldId id="1884348465" r:id="rId20"/>
    <p:sldId id="1884348494" r:id="rId21"/>
    <p:sldId id="1884348495" r:id="rId22"/>
    <p:sldId id="1884348496" r:id="rId23"/>
    <p:sldId id="1884348497" r:id="rId24"/>
    <p:sldId id="1884348479" r:id="rId25"/>
    <p:sldId id="188434849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DC Technologies" id="{4C74150A-8C82-484A-BD62-7D6F2EC4FE51}">
          <p14:sldIdLst>
            <p14:sldId id="1884348489"/>
            <p14:sldId id="1884348492"/>
            <p14:sldId id="1884348427"/>
            <p14:sldId id="1934"/>
            <p14:sldId id="1884348500"/>
            <p14:sldId id="269"/>
            <p14:sldId id="1884348455"/>
            <p14:sldId id="1884348502"/>
            <p14:sldId id="262"/>
          </p14:sldIdLst>
        </p14:section>
        <p14:section name="IDC Digital" id="{82ED70CA-8901-45E4-9CB4-13F15D10527F}">
          <p14:sldIdLst>
            <p14:sldId id="1884348373"/>
            <p14:sldId id="1884348503"/>
            <p14:sldId id="1884348493"/>
          </p14:sldIdLst>
        </p14:section>
        <p14:section name="Case Studies" id="{BF3961C1-EFB2-44D3-97A4-6B970529AE64}">
          <p14:sldIdLst>
            <p14:sldId id="1884348498"/>
            <p14:sldId id="1884348558"/>
            <p14:sldId id="1884348559"/>
            <p14:sldId id="1884348465"/>
            <p14:sldId id="1884348494"/>
            <p14:sldId id="1884348495"/>
            <p14:sldId id="1884348496"/>
            <p14:sldId id="1884348497"/>
            <p14:sldId id="1884348479"/>
            <p14:sldId id="1884348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6AD"/>
    <a:srgbClr val="212851"/>
    <a:srgbClr val="2A6FAD"/>
    <a:srgbClr val="114A8A"/>
    <a:srgbClr val="162143"/>
    <a:srgbClr val="008FE5"/>
    <a:srgbClr val="0068D9"/>
    <a:srgbClr val="007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3F573-8782-4329-B9BE-0992A85DF715}" v="1" dt="2025-04-16T08:58:24.283"/>
    <p1510:client id="{8B5604FE-26B6-FAEB-1C0E-39F547D6CEB4}" v="75" dt="2025-04-15T13:45:40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omments/modernComment_7050E052_663C04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5A3FE1-E46B-48E9-A9BC-5B37E9E213DA}" authorId="{00000000-0000-0000-0000-000000000000}" created="2024-07-12T07:21:16.810">
    <pc:sldMkLst xmlns:pc="http://schemas.microsoft.com/office/powerpoint/2013/main/command">
      <pc:docMk/>
      <pc:sldMk cId="1715209422" sldId="1884348498"/>
    </pc:sldMkLst>
    <p188:txBody>
      <a:bodyPr/>
      <a:lstStyle/>
      <a:p>
        <a:r>
          <a:rPr lang="en-US"/>
          <a:t>Only best of 2-3 case studies to be shared at the start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4F72A5-DFCA-4386-8192-2EC6AA7FDFD0}" type="doc">
      <dgm:prSet loTypeId="urn:microsoft.com/office/officeart/2005/8/layout/funnel1" loCatId="process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478E823-240C-4422-BB6A-AB95D253E4F4}">
      <dgm:prSet/>
      <dgm:spPr/>
      <dgm:t>
        <a:bodyPr/>
        <a:lstStyle/>
        <a:p>
          <a:r>
            <a:rPr lang="en-US">
              <a:latin typeface="Poppins" panose="00000500000000000000" pitchFamily="2" charset="0"/>
              <a:cs typeface="Poppins" panose="00000500000000000000" pitchFamily="2" charset="0"/>
            </a:rPr>
            <a:t>IDC Manpower Services</a:t>
          </a:r>
        </a:p>
      </dgm:t>
    </dgm:pt>
    <dgm:pt modelId="{C5259012-12C1-46D7-AB3A-B62599311179}" type="parTrans" cxnId="{7DC44F00-5F0C-4B2A-8605-B4D98F157596}">
      <dgm:prSet/>
      <dgm:spPr/>
      <dgm:t>
        <a:bodyPr/>
        <a:lstStyle/>
        <a:p>
          <a:endParaRPr lang="en-US"/>
        </a:p>
      </dgm:t>
    </dgm:pt>
    <dgm:pt modelId="{56CF7D09-C4EB-4B10-8703-F32B9F5EA6E6}" type="sibTrans" cxnId="{7DC44F00-5F0C-4B2A-8605-B4D98F157596}">
      <dgm:prSet/>
      <dgm:spPr/>
      <dgm:t>
        <a:bodyPr/>
        <a:lstStyle/>
        <a:p>
          <a:endParaRPr lang="en-US"/>
        </a:p>
      </dgm:t>
    </dgm:pt>
    <dgm:pt modelId="{06129639-3B7B-4E62-B926-35A2D2346DE1}">
      <dgm:prSet custT="1"/>
      <dgm:spPr/>
      <dgm:t>
        <a:bodyPr/>
        <a:lstStyle/>
        <a:p>
          <a:r>
            <a:rPr lang="en-AE" sz="2400">
              <a:solidFill>
                <a:srgbClr val="162143"/>
              </a:solidFill>
              <a:latin typeface="Montserrat ExtraBold" panose="00000900000000000000" pitchFamily="2" charset="0"/>
              <a:cs typeface="Poppins"/>
            </a:rPr>
            <a:t>IDC</a:t>
          </a:r>
          <a:r>
            <a:rPr lang="en-AE" sz="2400">
              <a:solidFill>
                <a:schemeClr val="accent6">
                  <a:lumMod val="50000"/>
                </a:schemeClr>
              </a:solidFill>
              <a:latin typeface="Montserrat ExtraBold" panose="00000900000000000000" pitchFamily="2" charset="0"/>
              <a:cs typeface="Poppins"/>
            </a:rPr>
            <a:t> </a:t>
          </a:r>
          <a:r>
            <a:rPr lang="en-AE" sz="2400" b="1">
              <a:solidFill>
                <a:srgbClr val="114A8A"/>
              </a:solidFill>
              <a:latin typeface="Montserrat ExtraBold" panose="00000900000000000000" pitchFamily="2" charset="0"/>
              <a:cs typeface="Poppins"/>
            </a:rPr>
            <a:t>Technologies</a:t>
          </a:r>
          <a:endParaRPr lang="en-US" sz="2400" b="1">
            <a:solidFill>
              <a:srgbClr val="114A8A"/>
            </a:solidFill>
            <a:latin typeface="Poppins"/>
            <a:cs typeface="Poppins"/>
          </a:endParaRPr>
        </a:p>
      </dgm:t>
    </dgm:pt>
    <dgm:pt modelId="{D5EC46CF-7FEB-4B3A-A4D8-AC95B01A906C}" type="parTrans" cxnId="{5C3D49ED-1A8C-404A-A33A-1AE2A7B4FFAD}">
      <dgm:prSet/>
      <dgm:spPr/>
      <dgm:t>
        <a:bodyPr/>
        <a:lstStyle/>
        <a:p>
          <a:endParaRPr lang="en-US"/>
        </a:p>
      </dgm:t>
    </dgm:pt>
    <dgm:pt modelId="{D2C889E5-4A33-4AAE-9185-18A49F55A49C}" type="sibTrans" cxnId="{5C3D49ED-1A8C-404A-A33A-1AE2A7B4FFAD}">
      <dgm:prSet/>
      <dgm:spPr/>
      <dgm:t>
        <a:bodyPr/>
        <a:lstStyle/>
        <a:p>
          <a:endParaRPr lang="en-US"/>
        </a:p>
      </dgm:t>
    </dgm:pt>
    <dgm:pt modelId="{7D81CD36-5FDC-4A92-8C22-F095C11F8BAC}">
      <dgm:prSet/>
      <dgm:spPr/>
      <dgm:t>
        <a:bodyPr/>
        <a:lstStyle/>
        <a:p>
          <a:r>
            <a:rPr lang="en-US" b="1">
              <a:latin typeface="Poppins" panose="00000500000000000000" pitchFamily="2" charset="0"/>
              <a:cs typeface="Poppins" panose="00000500000000000000" pitchFamily="2" charset="0"/>
            </a:rPr>
            <a:t>IDC Digital Services</a:t>
          </a:r>
        </a:p>
      </dgm:t>
    </dgm:pt>
    <dgm:pt modelId="{C81D6681-5413-44DD-A59E-4428A1DD73DE}" type="parTrans" cxnId="{264F102B-58DE-4183-A48B-73D804A59526}">
      <dgm:prSet/>
      <dgm:spPr/>
      <dgm:t>
        <a:bodyPr/>
        <a:lstStyle/>
        <a:p>
          <a:endParaRPr lang="en-US"/>
        </a:p>
      </dgm:t>
    </dgm:pt>
    <dgm:pt modelId="{1259C83E-121A-4A4D-ABC3-A625D672BEE7}" type="sibTrans" cxnId="{264F102B-58DE-4183-A48B-73D804A59526}">
      <dgm:prSet/>
      <dgm:spPr/>
      <dgm:t>
        <a:bodyPr/>
        <a:lstStyle/>
        <a:p>
          <a:endParaRPr lang="en-US"/>
        </a:p>
      </dgm:t>
    </dgm:pt>
    <dgm:pt modelId="{C79A3540-11A4-4C66-BFA4-4442896DBAE3}" type="pres">
      <dgm:prSet presAssocID="{724F72A5-DFCA-4386-8192-2EC6AA7FDFD0}" presName="Name0" presStyleCnt="0">
        <dgm:presLayoutVars>
          <dgm:chMax val="4"/>
          <dgm:resizeHandles val="exact"/>
        </dgm:presLayoutVars>
      </dgm:prSet>
      <dgm:spPr/>
    </dgm:pt>
    <dgm:pt modelId="{2CA94C8C-B4CB-4430-8A4C-103015A15548}" type="pres">
      <dgm:prSet presAssocID="{724F72A5-DFCA-4386-8192-2EC6AA7FDFD0}" presName="ellipse" presStyleLbl="trBgShp" presStyleIdx="0" presStyleCnt="1"/>
      <dgm:spPr/>
    </dgm:pt>
    <dgm:pt modelId="{4B8D2B6C-D68B-47D0-9C69-90373DF6C949}" type="pres">
      <dgm:prSet presAssocID="{724F72A5-DFCA-4386-8192-2EC6AA7FDFD0}" presName="arrow1" presStyleLbl="fgShp" presStyleIdx="0" presStyleCnt="1"/>
      <dgm:spPr/>
    </dgm:pt>
    <dgm:pt modelId="{B3454137-F8E7-43BB-8732-35574EFF4397}" type="pres">
      <dgm:prSet presAssocID="{724F72A5-DFCA-4386-8192-2EC6AA7FDFD0}" presName="rectangle" presStyleLbl="revTx" presStyleIdx="0" presStyleCnt="1" custScaleX="113853" custScaleY="62912">
        <dgm:presLayoutVars>
          <dgm:bulletEnabled val="1"/>
        </dgm:presLayoutVars>
      </dgm:prSet>
      <dgm:spPr/>
    </dgm:pt>
    <dgm:pt modelId="{4DD5566B-875F-42EA-BE62-55BB96E7E50C}" type="pres">
      <dgm:prSet presAssocID="{8478E823-240C-4422-BB6A-AB95D253E4F4}" presName="item1" presStyleLbl="node1" presStyleIdx="0" presStyleCnt="2">
        <dgm:presLayoutVars>
          <dgm:bulletEnabled val="1"/>
        </dgm:presLayoutVars>
      </dgm:prSet>
      <dgm:spPr/>
    </dgm:pt>
    <dgm:pt modelId="{6C7CB14E-8BE4-43A2-BF29-A4E23125ABDC}" type="pres">
      <dgm:prSet presAssocID="{06129639-3B7B-4E62-B926-35A2D2346DE1}" presName="item2" presStyleLbl="node1" presStyleIdx="1" presStyleCnt="2" custLinFactNeighborY="-19099">
        <dgm:presLayoutVars>
          <dgm:bulletEnabled val="1"/>
        </dgm:presLayoutVars>
      </dgm:prSet>
      <dgm:spPr/>
    </dgm:pt>
    <dgm:pt modelId="{50902E1A-0C1A-48AA-B0EA-AE056E981982}" type="pres">
      <dgm:prSet presAssocID="{724F72A5-DFCA-4386-8192-2EC6AA7FDFD0}" presName="funnel" presStyleLbl="trAlignAcc1" presStyleIdx="0" presStyleCnt="1"/>
      <dgm:spPr/>
    </dgm:pt>
  </dgm:ptLst>
  <dgm:cxnLst>
    <dgm:cxn modelId="{7DC44F00-5F0C-4B2A-8605-B4D98F157596}" srcId="{724F72A5-DFCA-4386-8192-2EC6AA7FDFD0}" destId="{8478E823-240C-4422-BB6A-AB95D253E4F4}" srcOrd="1" destOrd="0" parTransId="{C5259012-12C1-46D7-AB3A-B62599311179}" sibTransId="{56CF7D09-C4EB-4B10-8703-F32B9F5EA6E6}"/>
    <dgm:cxn modelId="{264F102B-58DE-4183-A48B-73D804A59526}" srcId="{724F72A5-DFCA-4386-8192-2EC6AA7FDFD0}" destId="{7D81CD36-5FDC-4A92-8C22-F095C11F8BAC}" srcOrd="0" destOrd="0" parTransId="{C81D6681-5413-44DD-A59E-4428A1DD73DE}" sibTransId="{1259C83E-121A-4A4D-ABC3-A625D672BEE7}"/>
    <dgm:cxn modelId="{BE8D0E68-8E40-4C14-9750-45FDBDF1D7AA}" type="presOf" srcId="{06129639-3B7B-4E62-B926-35A2D2346DE1}" destId="{B3454137-F8E7-43BB-8732-35574EFF4397}" srcOrd="0" destOrd="0" presId="urn:microsoft.com/office/officeart/2005/8/layout/funnel1"/>
    <dgm:cxn modelId="{9E28DD92-9D57-4957-B4E4-5CDF072EC5A7}" type="presOf" srcId="{724F72A5-DFCA-4386-8192-2EC6AA7FDFD0}" destId="{C79A3540-11A4-4C66-BFA4-4442896DBAE3}" srcOrd="0" destOrd="0" presId="urn:microsoft.com/office/officeart/2005/8/layout/funnel1"/>
    <dgm:cxn modelId="{871BE997-1B5F-47E5-96B7-0CD85832DEC8}" type="presOf" srcId="{7D81CD36-5FDC-4A92-8C22-F095C11F8BAC}" destId="{6C7CB14E-8BE4-43A2-BF29-A4E23125ABDC}" srcOrd="0" destOrd="0" presId="urn:microsoft.com/office/officeart/2005/8/layout/funnel1"/>
    <dgm:cxn modelId="{F4B4F6B2-88FD-4099-BD0B-BDCC635F6294}" type="presOf" srcId="{8478E823-240C-4422-BB6A-AB95D253E4F4}" destId="{4DD5566B-875F-42EA-BE62-55BB96E7E50C}" srcOrd="0" destOrd="0" presId="urn:microsoft.com/office/officeart/2005/8/layout/funnel1"/>
    <dgm:cxn modelId="{5C3D49ED-1A8C-404A-A33A-1AE2A7B4FFAD}" srcId="{724F72A5-DFCA-4386-8192-2EC6AA7FDFD0}" destId="{06129639-3B7B-4E62-B926-35A2D2346DE1}" srcOrd="2" destOrd="0" parTransId="{D5EC46CF-7FEB-4B3A-A4D8-AC95B01A906C}" sibTransId="{D2C889E5-4A33-4AAE-9185-18A49F55A49C}"/>
    <dgm:cxn modelId="{B4D895C3-507F-4BB2-A0B9-D27A6AC3ACED}" type="presParOf" srcId="{C79A3540-11A4-4C66-BFA4-4442896DBAE3}" destId="{2CA94C8C-B4CB-4430-8A4C-103015A15548}" srcOrd="0" destOrd="0" presId="urn:microsoft.com/office/officeart/2005/8/layout/funnel1"/>
    <dgm:cxn modelId="{D3A83A87-6960-4247-82AF-1F5AF335BE90}" type="presParOf" srcId="{C79A3540-11A4-4C66-BFA4-4442896DBAE3}" destId="{4B8D2B6C-D68B-47D0-9C69-90373DF6C949}" srcOrd="1" destOrd="0" presId="urn:microsoft.com/office/officeart/2005/8/layout/funnel1"/>
    <dgm:cxn modelId="{A4444066-8074-422A-AD4C-29876F22C812}" type="presParOf" srcId="{C79A3540-11A4-4C66-BFA4-4442896DBAE3}" destId="{B3454137-F8E7-43BB-8732-35574EFF4397}" srcOrd="2" destOrd="0" presId="urn:microsoft.com/office/officeart/2005/8/layout/funnel1"/>
    <dgm:cxn modelId="{AA925F65-AA92-49B6-84F5-44FC9359EEC8}" type="presParOf" srcId="{C79A3540-11A4-4C66-BFA4-4442896DBAE3}" destId="{4DD5566B-875F-42EA-BE62-55BB96E7E50C}" srcOrd="3" destOrd="0" presId="urn:microsoft.com/office/officeart/2005/8/layout/funnel1"/>
    <dgm:cxn modelId="{E72E3CE2-1575-4E8A-93BD-E3DD762110A8}" type="presParOf" srcId="{C79A3540-11A4-4C66-BFA4-4442896DBAE3}" destId="{6C7CB14E-8BE4-43A2-BF29-A4E23125ABDC}" srcOrd="4" destOrd="0" presId="urn:microsoft.com/office/officeart/2005/8/layout/funnel1"/>
    <dgm:cxn modelId="{CF900FA0-7DDA-4919-9B78-A4ACC904211F}" type="presParOf" srcId="{C79A3540-11A4-4C66-BFA4-4442896DBAE3}" destId="{50902E1A-0C1A-48AA-B0EA-AE056E981982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94C8C-B4CB-4430-8A4C-103015A15548}">
      <dsp:nvSpPr>
        <dsp:cNvPr id="0" name=""/>
        <dsp:cNvSpPr/>
      </dsp:nvSpPr>
      <dsp:spPr>
        <a:xfrm>
          <a:off x="1288286" y="238130"/>
          <a:ext cx="3309655" cy="1149399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D2B6C-D68B-47D0-9C69-90373DF6C949}">
      <dsp:nvSpPr>
        <dsp:cNvPr id="0" name=""/>
        <dsp:cNvSpPr/>
      </dsp:nvSpPr>
      <dsp:spPr>
        <a:xfrm>
          <a:off x="2627541" y="3052620"/>
          <a:ext cx="641406" cy="410499"/>
        </a:xfrm>
        <a:prstGeom prst="downArrow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54137-F8E7-43BB-8732-35574EFF4397}">
      <dsp:nvSpPr>
        <dsp:cNvPr id="0" name=""/>
        <dsp:cNvSpPr/>
      </dsp:nvSpPr>
      <dsp:spPr>
        <a:xfrm>
          <a:off x="1195620" y="3523751"/>
          <a:ext cx="3505248" cy="484225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2400" kern="1200">
              <a:solidFill>
                <a:srgbClr val="162143"/>
              </a:solidFill>
              <a:latin typeface="Montserrat ExtraBold" panose="00000900000000000000" pitchFamily="2" charset="0"/>
              <a:cs typeface="Poppins"/>
            </a:rPr>
            <a:t>IDC</a:t>
          </a:r>
          <a:r>
            <a:rPr lang="en-AE" sz="2400" kern="1200">
              <a:solidFill>
                <a:schemeClr val="accent6">
                  <a:lumMod val="50000"/>
                </a:schemeClr>
              </a:solidFill>
              <a:latin typeface="Montserrat ExtraBold" panose="00000900000000000000" pitchFamily="2" charset="0"/>
              <a:cs typeface="Poppins"/>
            </a:rPr>
            <a:t> </a:t>
          </a:r>
          <a:r>
            <a:rPr lang="en-AE" sz="2400" b="1" kern="1200">
              <a:solidFill>
                <a:srgbClr val="114A8A"/>
              </a:solidFill>
              <a:latin typeface="Montserrat ExtraBold" panose="00000900000000000000" pitchFamily="2" charset="0"/>
              <a:cs typeface="Poppins"/>
            </a:rPr>
            <a:t>Technologies</a:t>
          </a:r>
          <a:endParaRPr lang="en-US" sz="2400" b="1" kern="1200">
            <a:solidFill>
              <a:srgbClr val="114A8A"/>
            </a:solidFill>
            <a:latin typeface="Poppins"/>
            <a:cs typeface="Poppins"/>
          </a:endParaRPr>
        </a:p>
      </dsp:txBody>
      <dsp:txXfrm>
        <a:off x="1195620" y="3523751"/>
        <a:ext cx="3505248" cy="484225"/>
      </dsp:txXfrm>
    </dsp:sp>
    <dsp:sp modelId="{4DD5566B-875F-42EA-BE62-55BB96E7E50C}">
      <dsp:nvSpPr>
        <dsp:cNvPr id="0" name=""/>
        <dsp:cNvSpPr/>
      </dsp:nvSpPr>
      <dsp:spPr>
        <a:xfrm>
          <a:off x="2491563" y="1476301"/>
          <a:ext cx="1154530" cy="11545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Poppins" panose="00000500000000000000" pitchFamily="2" charset="0"/>
              <a:cs typeface="Poppins" panose="00000500000000000000" pitchFamily="2" charset="0"/>
            </a:rPr>
            <a:t>IDC Manpower Services</a:t>
          </a:r>
        </a:p>
      </dsp:txBody>
      <dsp:txXfrm>
        <a:off x="2660640" y="1645378"/>
        <a:ext cx="816376" cy="816376"/>
      </dsp:txXfrm>
    </dsp:sp>
    <dsp:sp modelId="{6C7CB14E-8BE4-43A2-BF29-A4E23125ABDC}">
      <dsp:nvSpPr>
        <dsp:cNvPr id="0" name=""/>
        <dsp:cNvSpPr/>
      </dsp:nvSpPr>
      <dsp:spPr>
        <a:xfrm>
          <a:off x="1665432" y="389642"/>
          <a:ext cx="1154530" cy="11545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Poppins" panose="00000500000000000000" pitchFamily="2" charset="0"/>
              <a:cs typeface="Poppins" panose="00000500000000000000" pitchFamily="2" charset="0"/>
            </a:rPr>
            <a:t>IDC Digital Services</a:t>
          </a:r>
        </a:p>
      </dsp:txBody>
      <dsp:txXfrm>
        <a:off x="1834509" y="558719"/>
        <a:ext cx="816376" cy="816376"/>
      </dsp:txXfrm>
    </dsp:sp>
    <dsp:sp modelId="{50902E1A-0C1A-48AA-B0EA-AE056E981982}">
      <dsp:nvSpPr>
        <dsp:cNvPr id="0" name=""/>
        <dsp:cNvSpPr/>
      </dsp:nvSpPr>
      <dsp:spPr>
        <a:xfrm>
          <a:off x="1152307" y="97021"/>
          <a:ext cx="3591874" cy="287349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9C9DB-EA74-4629-9824-D828A03B04F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4B6FA-BB50-4603-A354-12B533920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0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B6FA-BB50-4603-A354-12B533920D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31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7B2F2-82F2-FE48-9E36-20962AF6D5B9}" type="slidenum">
              <a:rPr lang="en-AE" smtClean="0"/>
              <a:t>14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29487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864C9-B0BC-631D-EF7D-B016A95F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F90B-6FA5-FA18-016C-2EE02B6CE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B8809F-28CE-B913-6516-7A6921CAE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01835-DC6E-1247-D137-439AB051E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7B2F2-82F2-FE48-9E36-20962AF6D5B9}" type="slidenum">
              <a:rPr lang="en-AE" smtClean="0"/>
              <a:t>15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74943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B6FA-BB50-4603-A354-12B533920D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2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B6FA-BB50-4603-A354-12B533920D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8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BF807-55DD-429A-905F-03B3427F111F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33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CF026-5130-4D2E-BC7F-95967042FD9D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25233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B6FA-BB50-4603-A354-12B533920D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79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the new slide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B6FA-BB50-4603-A354-12B533920D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56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Add Snowflake and Redington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B6FA-BB50-4603-A354-12B533920D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B6FA-BB50-4603-A354-12B533920D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88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new slide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B6FA-BB50-4603-A354-12B533920D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9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mailto:projects@idctechnologies.com" TargetMode="External"/><Relationship Id="rId5" Type="http://schemas.openxmlformats.org/officeDocument/2006/relationships/hyperlink" Target="mailto:info@idctechnologies.com" TargetMode="Externa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1572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1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36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26EF1-ED0E-88BE-4AA6-61A2C138B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806CB6-2EB7-CA4A-A143-C87D1F88760C}" type="datetime1">
              <a:rPr lang="en-US" smtClean="0"/>
              <a:pPr/>
              <a:t>7/16/2025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DBCDF-8E8F-8269-94D8-39AED0EC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2023 IDC Technologies. All rights reserved.</a:t>
            </a:r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4EEBE-7175-E54D-E508-447E30F3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2173E8-CC63-3644-AD8A-2CD53F8880AE}" type="slidenum">
              <a:rPr lang="en-AE" smtClean="0"/>
              <a:pPr/>
              <a:t>‹#›</a:t>
            </a:fld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7F663-2D48-F45A-9569-99B7B0DC04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-49839"/>
            <a:ext cx="12291238" cy="69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75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screenshot, darkness, black, light&#10;&#10;Description automatically generated">
            <a:extLst>
              <a:ext uri="{FF2B5EF4-FFF2-40B4-BE49-F238E27FC236}">
                <a16:creationId xmlns:a16="http://schemas.microsoft.com/office/drawing/2014/main" id="{2B8D8CFA-FE1A-C12A-97CF-FFABA0EE3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608740" cy="2034715"/>
          </a:xfrm>
          <a:prstGeom prst="rect">
            <a:avLst/>
          </a:prstGeom>
        </p:spPr>
      </p:pic>
      <p:pic>
        <p:nvPicPr>
          <p:cNvPr id="37" name="Picture 36" descr="A blue and white hexagon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A92E8A2-6A4E-CBAC-89F1-2678AAB839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8108" y="-6410"/>
            <a:ext cx="1343891" cy="15678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E489EF-8767-0CD0-3189-F8A4632CD2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0" b="20"/>
          <a:stretch/>
        </p:blipFill>
        <p:spPr>
          <a:xfrm>
            <a:off x="-36918" y="0"/>
            <a:ext cx="7575402" cy="6858000"/>
          </a:xfrm>
          <a:prstGeom prst="rect">
            <a:avLst/>
          </a:prstGeom>
        </p:spPr>
      </p:pic>
      <p:sp>
        <p:nvSpPr>
          <p:cNvPr id="3" name="Shape 3499">
            <a:extLst>
              <a:ext uri="{FF2B5EF4-FFF2-40B4-BE49-F238E27FC236}">
                <a16:creationId xmlns:a16="http://schemas.microsoft.com/office/drawing/2014/main" id="{33A409DD-6E8B-FE46-EEDB-09EEA81FF072}"/>
              </a:ext>
            </a:extLst>
          </p:cNvPr>
          <p:cNvSpPr/>
          <p:nvPr userDrawn="1"/>
        </p:nvSpPr>
        <p:spPr>
          <a:xfrm>
            <a:off x="7187610" y="0"/>
            <a:ext cx="50043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Shape 3503">
            <a:extLst>
              <a:ext uri="{FF2B5EF4-FFF2-40B4-BE49-F238E27FC236}">
                <a16:creationId xmlns:a16="http://schemas.microsoft.com/office/drawing/2014/main" id="{04341371-AB6C-99A0-955E-C190287CAA02}"/>
              </a:ext>
            </a:extLst>
          </p:cNvPr>
          <p:cNvGrpSpPr/>
          <p:nvPr userDrawn="1"/>
        </p:nvGrpSpPr>
        <p:grpSpPr>
          <a:xfrm>
            <a:off x="7958814" y="1408268"/>
            <a:ext cx="3503078" cy="4164134"/>
            <a:chOff x="16364206" y="2398596"/>
            <a:chExt cx="7006155" cy="8328268"/>
          </a:xfrm>
        </p:grpSpPr>
        <p:grpSp>
          <p:nvGrpSpPr>
            <p:cNvPr id="5" name="Shape 3504">
              <a:extLst>
                <a:ext uri="{FF2B5EF4-FFF2-40B4-BE49-F238E27FC236}">
                  <a16:creationId xmlns:a16="http://schemas.microsoft.com/office/drawing/2014/main" id="{54FDBED1-A4E1-4379-FF59-D2C52D006549}"/>
                </a:ext>
              </a:extLst>
            </p:cNvPr>
            <p:cNvGrpSpPr/>
            <p:nvPr/>
          </p:nvGrpSpPr>
          <p:grpSpPr>
            <a:xfrm>
              <a:off x="18215894" y="2398596"/>
              <a:ext cx="4491707" cy="2056395"/>
              <a:chOff x="18215894" y="2398596"/>
              <a:chExt cx="4491707" cy="2056395"/>
            </a:xfrm>
          </p:grpSpPr>
          <p:sp>
            <p:nvSpPr>
              <p:cNvPr id="15" name="Shape 3505">
                <a:extLst>
                  <a:ext uri="{FF2B5EF4-FFF2-40B4-BE49-F238E27FC236}">
                    <a16:creationId xmlns:a16="http://schemas.microsoft.com/office/drawing/2014/main" id="{FD33FEF2-395E-2A12-B21E-59689E397A77}"/>
                  </a:ext>
                </a:extLst>
              </p:cNvPr>
              <p:cNvSpPr txBox="1"/>
              <p:nvPr/>
            </p:nvSpPr>
            <p:spPr>
              <a:xfrm>
                <a:off x="18215894" y="2398596"/>
                <a:ext cx="4491705" cy="984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r>
                  <a:rPr lang="en-US" sz="16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Call</a:t>
                </a:r>
                <a:endParaRPr sz="900"/>
              </a:p>
              <a:p>
                <a:r>
                  <a:rPr lang="en-US" sz="16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US:</a:t>
                </a:r>
                <a:endParaRPr sz="16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6" name="Shape 3506">
                <a:extLst>
                  <a:ext uri="{FF2B5EF4-FFF2-40B4-BE49-F238E27FC236}">
                    <a16:creationId xmlns:a16="http://schemas.microsoft.com/office/drawing/2014/main" id="{3D32739C-2D10-E9C3-381D-AAF5DEE10E2C}"/>
                  </a:ext>
                </a:extLst>
              </p:cNvPr>
              <p:cNvSpPr txBox="1"/>
              <p:nvPr/>
            </p:nvSpPr>
            <p:spPr>
              <a:xfrm>
                <a:off x="18215894" y="3579367"/>
                <a:ext cx="4491707" cy="875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>
                    <a:solidFill>
                      <a:schemeClr val="lt1"/>
                    </a:solidFill>
                    <a:latin typeface="Montserrat Light"/>
                    <a:sym typeface="Montserrat Light"/>
                  </a:rPr>
                  <a:t>+971 4 XXXXXX</a:t>
                </a:r>
                <a:endParaRPr sz="1200"/>
              </a:p>
              <a:p>
                <a:pPr>
                  <a:lnSpc>
                    <a:spcPct val="150000"/>
                  </a:lnSpc>
                </a:pPr>
                <a:r>
                  <a:rPr lang="en-US" sz="1200">
                    <a:solidFill>
                      <a:schemeClr val="lt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+971 52 XXXX XXX</a:t>
                </a:r>
                <a:endParaRPr sz="12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  <p:grpSp>
          <p:nvGrpSpPr>
            <p:cNvPr id="6" name="Shape 3507">
              <a:extLst>
                <a:ext uri="{FF2B5EF4-FFF2-40B4-BE49-F238E27FC236}">
                  <a16:creationId xmlns:a16="http://schemas.microsoft.com/office/drawing/2014/main" id="{BED0128A-C538-FFC2-8EEF-C4DF2DA9F64C}"/>
                </a:ext>
              </a:extLst>
            </p:cNvPr>
            <p:cNvGrpSpPr/>
            <p:nvPr/>
          </p:nvGrpSpPr>
          <p:grpSpPr>
            <a:xfrm>
              <a:off x="18215894" y="5534533"/>
              <a:ext cx="5154467" cy="2056396"/>
              <a:chOff x="18215894" y="5399699"/>
              <a:chExt cx="5154467" cy="2056396"/>
            </a:xfrm>
          </p:grpSpPr>
          <p:sp>
            <p:nvSpPr>
              <p:cNvPr id="13" name="Shape 3508">
                <a:extLst>
                  <a:ext uri="{FF2B5EF4-FFF2-40B4-BE49-F238E27FC236}">
                    <a16:creationId xmlns:a16="http://schemas.microsoft.com/office/drawing/2014/main" id="{64485AED-F500-C8D5-B012-288C3E50CF59}"/>
                  </a:ext>
                </a:extLst>
              </p:cNvPr>
              <p:cNvSpPr txBox="1"/>
              <p:nvPr/>
            </p:nvSpPr>
            <p:spPr>
              <a:xfrm>
                <a:off x="18215894" y="5399699"/>
                <a:ext cx="4491705" cy="984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r>
                  <a:rPr lang="en-US" sz="16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Email</a:t>
                </a:r>
                <a:endParaRPr sz="900"/>
              </a:p>
              <a:p>
                <a:r>
                  <a:rPr lang="en-US" sz="16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US:</a:t>
                </a:r>
                <a:endParaRPr sz="16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4" name="Shape 3509">
                <a:extLst>
                  <a:ext uri="{FF2B5EF4-FFF2-40B4-BE49-F238E27FC236}">
                    <a16:creationId xmlns:a16="http://schemas.microsoft.com/office/drawing/2014/main" id="{C18017C5-9029-A72B-7248-DD6BD8F86C65}"/>
                  </a:ext>
                </a:extLst>
              </p:cNvPr>
              <p:cNvSpPr txBox="1"/>
              <p:nvPr/>
            </p:nvSpPr>
            <p:spPr>
              <a:xfrm>
                <a:off x="18215894" y="6580471"/>
                <a:ext cx="5154467" cy="875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info@idctechnologies.com</a:t>
                </a:r>
                <a:endParaRPr lang="en-US" sz="1200">
                  <a:solidFill>
                    <a:schemeClr val="bg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projects@idctechnologies.com</a:t>
                </a:r>
                <a:endParaRPr lang="en-US" sz="1200">
                  <a:solidFill>
                    <a:schemeClr val="bg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>
                  <a:solidFill>
                    <a:schemeClr val="bg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>
                  <a:lnSpc>
                    <a:spcPct val="150000"/>
                  </a:lnSpc>
                </a:pPr>
                <a:endParaRPr sz="1200">
                  <a:solidFill>
                    <a:schemeClr val="bg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  <p:grpSp>
          <p:nvGrpSpPr>
            <p:cNvPr id="7" name="Shape 3510">
              <a:extLst>
                <a:ext uri="{FF2B5EF4-FFF2-40B4-BE49-F238E27FC236}">
                  <a16:creationId xmlns:a16="http://schemas.microsoft.com/office/drawing/2014/main" id="{293C1E44-9A9C-32CD-E3FC-ECAD0A14FE55}"/>
                </a:ext>
              </a:extLst>
            </p:cNvPr>
            <p:cNvGrpSpPr/>
            <p:nvPr/>
          </p:nvGrpSpPr>
          <p:grpSpPr>
            <a:xfrm>
              <a:off x="18215894" y="8670469"/>
              <a:ext cx="4856755" cy="2056395"/>
              <a:chOff x="18215894" y="8670469"/>
              <a:chExt cx="4856755" cy="2056395"/>
            </a:xfrm>
          </p:grpSpPr>
          <p:sp>
            <p:nvSpPr>
              <p:cNvPr id="11" name="Shape 3511">
                <a:extLst>
                  <a:ext uri="{FF2B5EF4-FFF2-40B4-BE49-F238E27FC236}">
                    <a16:creationId xmlns:a16="http://schemas.microsoft.com/office/drawing/2014/main" id="{135F9E09-9AF4-C2DB-1E65-0FD36FDC9638}"/>
                  </a:ext>
                </a:extLst>
              </p:cNvPr>
              <p:cNvSpPr txBox="1"/>
              <p:nvPr/>
            </p:nvSpPr>
            <p:spPr>
              <a:xfrm>
                <a:off x="18215894" y="8670469"/>
                <a:ext cx="4491705" cy="984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r>
                  <a:rPr lang="en-US" sz="16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Follow</a:t>
                </a:r>
                <a:endParaRPr sz="900"/>
              </a:p>
              <a:p>
                <a:r>
                  <a:rPr lang="en-US" sz="16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US:</a:t>
                </a:r>
                <a:endParaRPr sz="16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2" name="Shape 3512">
                <a:extLst>
                  <a:ext uri="{FF2B5EF4-FFF2-40B4-BE49-F238E27FC236}">
                    <a16:creationId xmlns:a16="http://schemas.microsoft.com/office/drawing/2014/main" id="{3052CB85-3BF7-4E6F-1F82-52D61449C816}"/>
                  </a:ext>
                </a:extLst>
              </p:cNvPr>
              <p:cNvSpPr txBox="1"/>
              <p:nvPr/>
            </p:nvSpPr>
            <p:spPr>
              <a:xfrm>
                <a:off x="18215894" y="9851240"/>
                <a:ext cx="4856755" cy="875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err="1">
                    <a:solidFill>
                      <a:schemeClr val="lt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Facebook.com</a:t>
                </a:r>
                <a:r>
                  <a:rPr lang="en-US" sz="1200">
                    <a:solidFill>
                      <a:schemeClr val="lt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/</a:t>
                </a:r>
                <a:r>
                  <a:rPr lang="en-US" sz="1200" err="1">
                    <a:solidFill>
                      <a:schemeClr val="lt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idctechnologies</a:t>
                </a:r>
                <a:endParaRPr sz="12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err="1">
                    <a:solidFill>
                      <a:schemeClr val="lt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twitter.com</a:t>
                </a:r>
                <a:r>
                  <a:rPr lang="en-US" sz="1200">
                    <a:solidFill>
                      <a:schemeClr val="lt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/</a:t>
                </a:r>
                <a:r>
                  <a:rPr lang="en-US" sz="1200" err="1">
                    <a:solidFill>
                      <a:schemeClr val="lt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idctechnologies</a:t>
                </a:r>
                <a:endParaRPr sz="12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  <p:sp>
          <p:nvSpPr>
            <p:cNvPr id="8" name="Shape 3513">
              <a:extLst>
                <a:ext uri="{FF2B5EF4-FFF2-40B4-BE49-F238E27FC236}">
                  <a16:creationId xmlns:a16="http://schemas.microsoft.com/office/drawing/2014/main" id="{4444911C-7AF2-703E-7942-A4F53C95FB18}"/>
                </a:ext>
              </a:extLst>
            </p:cNvPr>
            <p:cNvSpPr/>
            <p:nvPr/>
          </p:nvSpPr>
          <p:spPr>
            <a:xfrm>
              <a:off x="16409066" y="5679532"/>
              <a:ext cx="873532" cy="636748"/>
            </a:xfrm>
            <a:custGeom>
              <a:avLst/>
              <a:gdLst/>
              <a:ahLst/>
              <a:cxnLst/>
              <a:rect l="0" t="0" r="0" b="0"/>
              <a:pathLst>
                <a:path w="353" h="256" extrusionOk="0">
                  <a:moveTo>
                    <a:pt x="32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2"/>
                    <a:pt x="14" y="256"/>
                    <a:pt x="32" y="256"/>
                  </a:cubicBezTo>
                  <a:cubicBezTo>
                    <a:pt x="321" y="256"/>
                    <a:pt x="321" y="256"/>
                    <a:pt x="321" y="256"/>
                  </a:cubicBezTo>
                  <a:cubicBezTo>
                    <a:pt x="338" y="256"/>
                    <a:pt x="353" y="242"/>
                    <a:pt x="353" y="224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14"/>
                    <a:pt x="338" y="0"/>
                    <a:pt x="321" y="0"/>
                  </a:cubicBezTo>
                  <a:moveTo>
                    <a:pt x="32" y="16"/>
                  </a:moveTo>
                  <a:cubicBezTo>
                    <a:pt x="321" y="16"/>
                    <a:pt x="321" y="16"/>
                    <a:pt x="321" y="16"/>
                  </a:cubicBezTo>
                  <a:cubicBezTo>
                    <a:pt x="323" y="16"/>
                    <a:pt x="324" y="16"/>
                    <a:pt x="326" y="17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4" y="158"/>
                    <a:pt x="180" y="160"/>
                    <a:pt x="176" y="160"/>
                  </a:cubicBezTo>
                  <a:cubicBezTo>
                    <a:pt x="172" y="160"/>
                    <a:pt x="168" y="158"/>
                    <a:pt x="165" y="15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2" y="16"/>
                  </a:cubicBezTo>
                  <a:moveTo>
                    <a:pt x="16" y="224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0"/>
                    <a:pt x="16" y="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6"/>
                    <a:pt x="16" y="225"/>
                    <a:pt x="16" y="224"/>
                  </a:cubicBezTo>
                  <a:moveTo>
                    <a:pt x="321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30" y="240"/>
                    <a:pt x="28" y="240"/>
                    <a:pt x="26" y="2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60" y="173"/>
                    <a:pt x="168" y="176"/>
                    <a:pt x="176" y="176"/>
                  </a:cubicBezTo>
                  <a:cubicBezTo>
                    <a:pt x="184" y="176"/>
                    <a:pt x="192" y="173"/>
                    <a:pt x="198" y="167"/>
                  </a:cubicBezTo>
                  <a:cubicBezTo>
                    <a:pt x="226" y="139"/>
                    <a:pt x="226" y="139"/>
                    <a:pt x="226" y="139"/>
                  </a:cubicBezTo>
                  <a:cubicBezTo>
                    <a:pt x="326" y="239"/>
                    <a:pt x="326" y="239"/>
                    <a:pt x="326" y="239"/>
                  </a:cubicBezTo>
                  <a:cubicBezTo>
                    <a:pt x="324" y="240"/>
                    <a:pt x="323" y="240"/>
                    <a:pt x="321" y="240"/>
                  </a:cubicBezTo>
                  <a:moveTo>
                    <a:pt x="337" y="224"/>
                  </a:moveTo>
                  <a:cubicBezTo>
                    <a:pt x="337" y="225"/>
                    <a:pt x="337" y="226"/>
                    <a:pt x="336" y="227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336" y="29"/>
                    <a:pt x="336" y="29"/>
                    <a:pt x="336" y="29"/>
                  </a:cubicBezTo>
                  <a:cubicBezTo>
                    <a:pt x="337" y="30"/>
                    <a:pt x="337" y="31"/>
                    <a:pt x="337" y="32"/>
                  </a:cubicBezTo>
                  <a:lnTo>
                    <a:pt x="337" y="2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13" tIns="22850" rIns="45713" bIns="22850" anchor="t" anchorCtr="0">
              <a:noAutofit/>
            </a:bodyPr>
            <a:lstStyle/>
            <a:p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3514">
              <a:extLst>
                <a:ext uri="{FF2B5EF4-FFF2-40B4-BE49-F238E27FC236}">
                  <a16:creationId xmlns:a16="http://schemas.microsoft.com/office/drawing/2014/main" id="{FAD40939-B585-8872-982A-7CFE5F7FA4B3}"/>
                </a:ext>
              </a:extLst>
            </p:cNvPr>
            <p:cNvSpPr/>
            <p:nvPr/>
          </p:nvSpPr>
          <p:spPr>
            <a:xfrm>
              <a:off x="16364206" y="2499329"/>
              <a:ext cx="783420" cy="783420"/>
            </a:xfrm>
            <a:custGeom>
              <a:avLst/>
              <a:gdLst/>
              <a:ahLst/>
              <a:cxnLst/>
              <a:rect l="0" t="0" r="0" b="0"/>
              <a:pathLst>
                <a:path w="353" h="353" extrusionOk="0">
                  <a:moveTo>
                    <a:pt x="193" y="16"/>
                  </a:moveTo>
                  <a:cubicBezTo>
                    <a:pt x="273" y="16"/>
                    <a:pt x="337" y="80"/>
                    <a:pt x="337" y="160"/>
                  </a:cubicBezTo>
                  <a:cubicBezTo>
                    <a:pt x="337" y="165"/>
                    <a:pt x="341" y="168"/>
                    <a:pt x="345" y="168"/>
                  </a:cubicBezTo>
                  <a:cubicBezTo>
                    <a:pt x="350" y="168"/>
                    <a:pt x="353" y="165"/>
                    <a:pt x="353" y="160"/>
                  </a:cubicBezTo>
                  <a:cubicBezTo>
                    <a:pt x="353" y="71"/>
                    <a:pt x="282" y="0"/>
                    <a:pt x="193" y="0"/>
                  </a:cubicBezTo>
                  <a:cubicBezTo>
                    <a:pt x="188" y="0"/>
                    <a:pt x="185" y="3"/>
                    <a:pt x="185" y="8"/>
                  </a:cubicBezTo>
                  <a:cubicBezTo>
                    <a:pt x="185" y="12"/>
                    <a:pt x="188" y="16"/>
                    <a:pt x="193" y="16"/>
                  </a:cubicBezTo>
                  <a:moveTo>
                    <a:pt x="193" y="96"/>
                  </a:moveTo>
                  <a:cubicBezTo>
                    <a:pt x="228" y="96"/>
                    <a:pt x="257" y="125"/>
                    <a:pt x="257" y="160"/>
                  </a:cubicBezTo>
                  <a:cubicBezTo>
                    <a:pt x="257" y="165"/>
                    <a:pt x="261" y="168"/>
                    <a:pt x="265" y="168"/>
                  </a:cubicBezTo>
                  <a:cubicBezTo>
                    <a:pt x="270" y="168"/>
                    <a:pt x="273" y="165"/>
                    <a:pt x="273" y="160"/>
                  </a:cubicBezTo>
                  <a:cubicBezTo>
                    <a:pt x="273" y="116"/>
                    <a:pt x="237" y="80"/>
                    <a:pt x="193" y="80"/>
                  </a:cubicBezTo>
                  <a:cubicBezTo>
                    <a:pt x="188" y="80"/>
                    <a:pt x="185" y="83"/>
                    <a:pt x="185" y="88"/>
                  </a:cubicBezTo>
                  <a:cubicBezTo>
                    <a:pt x="185" y="92"/>
                    <a:pt x="188" y="96"/>
                    <a:pt x="193" y="96"/>
                  </a:cubicBezTo>
                  <a:moveTo>
                    <a:pt x="193" y="176"/>
                  </a:moveTo>
                  <a:cubicBezTo>
                    <a:pt x="202" y="176"/>
                    <a:pt x="209" y="169"/>
                    <a:pt x="209" y="160"/>
                  </a:cubicBezTo>
                  <a:cubicBezTo>
                    <a:pt x="209" y="151"/>
                    <a:pt x="202" y="144"/>
                    <a:pt x="193" y="144"/>
                  </a:cubicBezTo>
                  <a:cubicBezTo>
                    <a:pt x="184" y="144"/>
                    <a:pt x="177" y="151"/>
                    <a:pt x="177" y="160"/>
                  </a:cubicBezTo>
                  <a:cubicBezTo>
                    <a:pt x="177" y="169"/>
                    <a:pt x="184" y="176"/>
                    <a:pt x="193" y="176"/>
                  </a:cubicBezTo>
                  <a:moveTo>
                    <a:pt x="353" y="280"/>
                  </a:moveTo>
                  <a:cubicBezTo>
                    <a:pt x="353" y="274"/>
                    <a:pt x="351" y="268"/>
                    <a:pt x="346" y="263"/>
                  </a:cubicBezTo>
                  <a:cubicBezTo>
                    <a:pt x="345" y="262"/>
                    <a:pt x="343" y="261"/>
                    <a:pt x="342" y="260"/>
                  </a:cubicBezTo>
                  <a:cubicBezTo>
                    <a:pt x="274" y="207"/>
                    <a:pt x="274" y="207"/>
                    <a:pt x="274" y="207"/>
                  </a:cubicBezTo>
                  <a:cubicBezTo>
                    <a:pt x="270" y="203"/>
                    <a:pt x="264" y="200"/>
                    <a:pt x="257" y="200"/>
                  </a:cubicBezTo>
                  <a:cubicBezTo>
                    <a:pt x="251" y="200"/>
                    <a:pt x="246" y="202"/>
                    <a:pt x="242" y="205"/>
                  </a:cubicBezTo>
                  <a:cubicBezTo>
                    <a:pt x="223" y="224"/>
                    <a:pt x="223" y="224"/>
                    <a:pt x="223" y="224"/>
                  </a:cubicBezTo>
                  <a:cubicBezTo>
                    <a:pt x="223" y="224"/>
                    <a:pt x="223" y="224"/>
                    <a:pt x="223" y="224"/>
                  </a:cubicBezTo>
                  <a:cubicBezTo>
                    <a:pt x="221" y="227"/>
                    <a:pt x="216" y="230"/>
                    <a:pt x="212" y="230"/>
                  </a:cubicBezTo>
                  <a:cubicBezTo>
                    <a:pt x="206" y="230"/>
                    <a:pt x="201" y="227"/>
                    <a:pt x="198" y="223"/>
                  </a:cubicBezTo>
                  <a:cubicBezTo>
                    <a:pt x="198" y="223"/>
                    <a:pt x="198" y="223"/>
                    <a:pt x="198" y="223"/>
                  </a:cubicBezTo>
                  <a:cubicBezTo>
                    <a:pt x="172" y="204"/>
                    <a:pt x="149" y="181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26" y="152"/>
                    <a:pt x="123" y="147"/>
                    <a:pt x="123" y="141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51" y="106"/>
                    <a:pt x="153" y="101"/>
                    <a:pt x="153" y="96"/>
                  </a:cubicBezTo>
                  <a:cubicBezTo>
                    <a:pt x="153" y="89"/>
                    <a:pt x="150" y="83"/>
                    <a:pt x="146" y="79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9"/>
                    <a:pt x="91" y="8"/>
                    <a:pt x="89" y="7"/>
                  </a:cubicBezTo>
                  <a:cubicBezTo>
                    <a:pt x="85" y="2"/>
                    <a:pt x="79" y="0"/>
                    <a:pt x="72" y="0"/>
                  </a:cubicBezTo>
                  <a:cubicBezTo>
                    <a:pt x="40" y="0"/>
                    <a:pt x="0" y="37"/>
                    <a:pt x="0" y="84"/>
                  </a:cubicBezTo>
                  <a:cubicBezTo>
                    <a:pt x="0" y="97"/>
                    <a:pt x="3" y="109"/>
                    <a:pt x="8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56" y="216"/>
                    <a:pt x="137" y="297"/>
                    <a:pt x="233" y="345"/>
                  </a:cubicBezTo>
                  <a:cubicBezTo>
                    <a:pt x="233" y="345"/>
                    <a:pt x="233" y="345"/>
                    <a:pt x="233" y="345"/>
                  </a:cubicBezTo>
                  <a:cubicBezTo>
                    <a:pt x="244" y="350"/>
                    <a:pt x="256" y="353"/>
                    <a:pt x="269" y="353"/>
                  </a:cubicBezTo>
                  <a:cubicBezTo>
                    <a:pt x="316" y="353"/>
                    <a:pt x="353" y="313"/>
                    <a:pt x="353" y="281"/>
                  </a:cubicBezTo>
                  <a:cubicBezTo>
                    <a:pt x="353" y="281"/>
                    <a:pt x="353" y="280"/>
                    <a:pt x="353" y="280"/>
                  </a:cubicBezTo>
                  <a:close/>
                  <a:moveTo>
                    <a:pt x="269" y="337"/>
                  </a:moveTo>
                  <a:cubicBezTo>
                    <a:pt x="259" y="337"/>
                    <a:pt x="249" y="335"/>
                    <a:pt x="240" y="330"/>
                  </a:cubicBezTo>
                  <a:cubicBezTo>
                    <a:pt x="239" y="330"/>
                    <a:pt x="238" y="329"/>
                    <a:pt x="237" y="329"/>
                  </a:cubicBezTo>
                  <a:cubicBezTo>
                    <a:pt x="146" y="283"/>
                    <a:pt x="70" y="207"/>
                    <a:pt x="24" y="116"/>
                  </a:cubicBezTo>
                  <a:cubicBezTo>
                    <a:pt x="24" y="115"/>
                    <a:pt x="23" y="114"/>
                    <a:pt x="23" y="113"/>
                  </a:cubicBezTo>
                  <a:cubicBezTo>
                    <a:pt x="18" y="104"/>
                    <a:pt x="16" y="94"/>
                    <a:pt x="16" y="84"/>
                  </a:cubicBezTo>
                  <a:cubicBezTo>
                    <a:pt x="16" y="45"/>
                    <a:pt x="50" y="16"/>
                    <a:pt x="72" y="16"/>
                  </a:cubicBezTo>
                  <a:cubicBezTo>
                    <a:pt x="75" y="16"/>
                    <a:pt x="77" y="17"/>
                    <a:pt x="78" y="18"/>
                  </a:cubicBezTo>
                  <a:cubicBezTo>
                    <a:pt x="78" y="18"/>
                    <a:pt x="79" y="19"/>
                    <a:pt x="79" y="19"/>
                  </a:cubicBezTo>
                  <a:cubicBezTo>
                    <a:pt x="79" y="20"/>
                    <a:pt x="80" y="20"/>
                    <a:pt x="80" y="21"/>
                  </a:cubicBezTo>
                  <a:cubicBezTo>
                    <a:pt x="133" y="89"/>
                    <a:pt x="133" y="89"/>
                    <a:pt x="133" y="89"/>
                  </a:cubicBezTo>
                  <a:cubicBezTo>
                    <a:pt x="133" y="89"/>
                    <a:pt x="134" y="90"/>
                    <a:pt x="134" y="90"/>
                  </a:cubicBezTo>
                  <a:cubicBezTo>
                    <a:pt x="135" y="91"/>
                    <a:pt x="137" y="93"/>
                    <a:pt x="137" y="96"/>
                  </a:cubicBezTo>
                  <a:cubicBezTo>
                    <a:pt x="137" y="97"/>
                    <a:pt x="136" y="99"/>
                    <a:pt x="135" y="100"/>
                  </a:cubicBezTo>
                  <a:cubicBezTo>
                    <a:pt x="118" y="118"/>
                    <a:pt x="118" y="118"/>
                    <a:pt x="118" y="118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1" y="124"/>
                    <a:pt x="107" y="132"/>
                    <a:pt x="107" y="141"/>
                  </a:cubicBezTo>
                  <a:cubicBezTo>
                    <a:pt x="107" y="150"/>
                    <a:pt x="110" y="158"/>
                    <a:pt x="116" y="163"/>
                  </a:cubicBezTo>
                  <a:cubicBezTo>
                    <a:pt x="116" y="164"/>
                    <a:pt x="116" y="164"/>
                    <a:pt x="117" y="164"/>
                  </a:cubicBezTo>
                  <a:cubicBezTo>
                    <a:pt x="136" y="192"/>
                    <a:pt x="161" y="216"/>
                    <a:pt x="189" y="236"/>
                  </a:cubicBezTo>
                  <a:cubicBezTo>
                    <a:pt x="189" y="236"/>
                    <a:pt x="189" y="236"/>
                    <a:pt x="189" y="237"/>
                  </a:cubicBezTo>
                  <a:cubicBezTo>
                    <a:pt x="195" y="242"/>
                    <a:pt x="203" y="246"/>
                    <a:pt x="212" y="246"/>
                  </a:cubicBezTo>
                  <a:cubicBezTo>
                    <a:pt x="220" y="246"/>
                    <a:pt x="228" y="242"/>
                    <a:pt x="234" y="236"/>
                  </a:cubicBezTo>
                  <a:cubicBezTo>
                    <a:pt x="234" y="236"/>
                    <a:pt x="235" y="236"/>
                    <a:pt x="235" y="236"/>
                  </a:cubicBezTo>
                  <a:cubicBezTo>
                    <a:pt x="253" y="217"/>
                    <a:pt x="253" y="217"/>
                    <a:pt x="253" y="217"/>
                  </a:cubicBezTo>
                  <a:cubicBezTo>
                    <a:pt x="254" y="217"/>
                    <a:pt x="255" y="216"/>
                    <a:pt x="257" y="216"/>
                  </a:cubicBezTo>
                  <a:cubicBezTo>
                    <a:pt x="260" y="216"/>
                    <a:pt x="262" y="218"/>
                    <a:pt x="263" y="219"/>
                  </a:cubicBezTo>
                  <a:cubicBezTo>
                    <a:pt x="263" y="219"/>
                    <a:pt x="264" y="219"/>
                    <a:pt x="264" y="220"/>
                  </a:cubicBezTo>
                  <a:cubicBezTo>
                    <a:pt x="332" y="273"/>
                    <a:pt x="332" y="273"/>
                    <a:pt x="332" y="273"/>
                  </a:cubicBezTo>
                  <a:cubicBezTo>
                    <a:pt x="332" y="273"/>
                    <a:pt x="333" y="273"/>
                    <a:pt x="333" y="274"/>
                  </a:cubicBezTo>
                  <a:cubicBezTo>
                    <a:pt x="334" y="274"/>
                    <a:pt x="335" y="275"/>
                    <a:pt x="335" y="275"/>
                  </a:cubicBezTo>
                  <a:cubicBezTo>
                    <a:pt x="336" y="276"/>
                    <a:pt x="337" y="278"/>
                    <a:pt x="337" y="280"/>
                  </a:cubicBezTo>
                  <a:cubicBezTo>
                    <a:pt x="337" y="281"/>
                    <a:pt x="337" y="281"/>
                    <a:pt x="337" y="282"/>
                  </a:cubicBezTo>
                  <a:cubicBezTo>
                    <a:pt x="336" y="304"/>
                    <a:pt x="307" y="337"/>
                    <a:pt x="269" y="33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13" tIns="22850" rIns="45713" bIns="22850" anchor="t" anchorCtr="0">
              <a:noAutofit/>
            </a:bodyPr>
            <a:lstStyle/>
            <a:p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3515">
              <a:extLst>
                <a:ext uri="{FF2B5EF4-FFF2-40B4-BE49-F238E27FC236}">
                  <a16:creationId xmlns:a16="http://schemas.microsoft.com/office/drawing/2014/main" id="{2FA21C64-51D1-A80D-EB6D-96FAB4E01182}"/>
                </a:ext>
              </a:extLst>
            </p:cNvPr>
            <p:cNvSpPr/>
            <p:nvPr/>
          </p:nvSpPr>
          <p:spPr>
            <a:xfrm>
              <a:off x="16551780" y="8790064"/>
              <a:ext cx="711754" cy="985780"/>
            </a:xfrm>
            <a:custGeom>
              <a:avLst/>
              <a:gdLst/>
              <a:ahLst/>
              <a:cxnLst/>
              <a:rect l="0" t="0" r="0" b="0"/>
              <a:pathLst>
                <a:path w="258" h="355" extrusionOk="0">
                  <a:moveTo>
                    <a:pt x="88" y="306"/>
                  </a:moveTo>
                  <a:cubicBezTo>
                    <a:pt x="97" y="306"/>
                    <a:pt x="104" y="299"/>
                    <a:pt x="104" y="290"/>
                  </a:cubicBezTo>
                  <a:cubicBezTo>
                    <a:pt x="104" y="282"/>
                    <a:pt x="97" y="274"/>
                    <a:pt x="88" y="274"/>
                  </a:cubicBezTo>
                  <a:cubicBezTo>
                    <a:pt x="79" y="274"/>
                    <a:pt x="72" y="282"/>
                    <a:pt x="72" y="290"/>
                  </a:cubicBezTo>
                  <a:cubicBezTo>
                    <a:pt x="72" y="299"/>
                    <a:pt x="79" y="306"/>
                    <a:pt x="88" y="306"/>
                  </a:cubicBezTo>
                  <a:moveTo>
                    <a:pt x="253" y="2"/>
                  </a:moveTo>
                  <a:cubicBezTo>
                    <a:pt x="249" y="0"/>
                    <a:pt x="244" y="2"/>
                    <a:pt x="242" y="6"/>
                  </a:cubicBezTo>
                  <a:cubicBezTo>
                    <a:pt x="224" y="33"/>
                    <a:pt x="200" y="59"/>
                    <a:pt x="156" y="34"/>
                  </a:cubicBezTo>
                  <a:cubicBezTo>
                    <a:pt x="131" y="20"/>
                    <a:pt x="115" y="25"/>
                    <a:pt x="103" y="32"/>
                  </a:cubicBezTo>
                  <a:cubicBezTo>
                    <a:pt x="91" y="39"/>
                    <a:pt x="83" y="52"/>
                    <a:pt x="81" y="66"/>
                  </a:cubicBezTo>
                  <a:cubicBezTo>
                    <a:pt x="36" y="70"/>
                    <a:pt x="0" y="108"/>
                    <a:pt x="0" y="154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15"/>
                    <a:pt x="40" y="355"/>
                    <a:pt x="88" y="355"/>
                  </a:cubicBezTo>
                  <a:cubicBezTo>
                    <a:pt x="137" y="355"/>
                    <a:pt x="177" y="315"/>
                    <a:pt x="177" y="266"/>
                  </a:cubicBezTo>
                  <a:cubicBezTo>
                    <a:pt x="177" y="154"/>
                    <a:pt x="177" y="154"/>
                    <a:pt x="177" y="154"/>
                  </a:cubicBezTo>
                  <a:cubicBezTo>
                    <a:pt x="177" y="108"/>
                    <a:pt x="142" y="71"/>
                    <a:pt x="97" y="66"/>
                  </a:cubicBezTo>
                  <a:cubicBezTo>
                    <a:pt x="99" y="59"/>
                    <a:pt x="104" y="51"/>
                    <a:pt x="112" y="46"/>
                  </a:cubicBezTo>
                  <a:cubicBezTo>
                    <a:pt x="123" y="39"/>
                    <a:pt x="131" y="40"/>
                    <a:pt x="149" y="49"/>
                  </a:cubicBezTo>
                  <a:cubicBezTo>
                    <a:pt x="179" y="64"/>
                    <a:pt x="199" y="60"/>
                    <a:pt x="214" y="54"/>
                  </a:cubicBezTo>
                  <a:cubicBezTo>
                    <a:pt x="233" y="47"/>
                    <a:pt x="247" y="32"/>
                    <a:pt x="256" y="13"/>
                  </a:cubicBezTo>
                  <a:cubicBezTo>
                    <a:pt x="258" y="9"/>
                    <a:pt x="256" y="4"/>
                    <a:pt x="253" y="2"/>
                  </a:cubicBezTo>
                  <a:moveTo>
                    <a:pt x="161" y="266"/>
                  </a:moveTo>
                  <a:cubicBezTo>
                    <a:pt x="161" y="306"/>
                    <a:pt x="128" y="339"/>
                    <a:pt x="88" y="339"/>
                  </a:cubicBezTo>
                  <a:cubicBezTo>
                    <a:pt x="48" y="339"/>
                    <a:pt x="16" y="306"/>
                    <a:pt x="16" y="266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1" y="178"/>
                    <a:pt x="161" y="178"/>
                    <a:pt x="161" y="178"/>
                  </a:cubicBezTo>
                  <a:lnTo>
                    <a:pt x="161" y="266"/>
                  </a:lnTo>
                  <a:close/>
                  <a:moveTo>
                    <a:pt x="161" y="154"/>
                  </a:moveTo>
                  <a:cubicBezTo>
                    <a:pt x="161" y="162"/>
                    <a:pt x="161" y="162"/>
                    <a:pt x="161" y="162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6" y="117"/>
                    <a:pt x="44" y="86"/>
                    <a:pt x="80" y="8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133" y="86"/>
                    <a:pt x="161" y="117"/>
                    <a:pt x="161" y="15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13" tIns="22850" rIns="45713" bIns="22850" anchor="t" anchorCtr="0">
              <a:noAutofit/>
            </a:bodyPr>
            <a:lstStyle/>
            <a:p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463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F635DE-58F2-2AC3-37EC-FF623CBB51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52" t="21732"/>
          <a:stretch/>
        </p:blipFill>
        <p:spPr>
          <a:xfrm rot="10800000" flipH="1">
            <a:off x="1" y="0"/>
            <a:ext cx="1873407" cy="1325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D92B19-64C5-8E26-B7B1-533CFD8AB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38814" t="12158" b="47043"/>
          <a:stretch/>
        </p:blipFill>
        <p:spPr>
          <a:xfrm flipH="1">
            <a:off x="7436402" y="0"/>
            <a:ext cx="4755598" cy="2670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891108-FD5E-817D-F7DB-AD6C1CBC2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5121"/>
          <a:stretch/>
        </p:blipFill>
        <p:spPr>
          <a:xfrm>
            <a:off x="11280371" y="6413581"/>
            <a:ext cx="764578" cy="3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109958" cy="6882047"/>
          </a:xfrm>
          <a:custGeom>
            <a:avLst/>
            <a:gdLst>
              <a:gd name="connsiteX0" fmla="*/ 0 w 5364000"/>
              <a:gd name="connsiteY0" fmla="*/ 0 h 6857983"/>
              <a:gd name="connsiteX1" fmla="*/ 5364000 w 5364000"/>
              <a:gd name="connsiteY1" fmla="*/ 0 h 6857983"/>
              <a:gd name="connsiteX2" fmla="*/ 5364000 w 5364000"/>
              <a:gd name="connsiteY2" fmla="*/ 6857983 h 6857983"/>
              <a:gd name="connsiteX3" fmla="*/ 0 w 5364000"/>
              <a:gd name="connsiteY3" fmla="*/ 6857983 h 6857983"/>
              <a:gd name="connsiteX4" fmla="*/ 0 w 5364000"/>
              <a:gd name="connsiteY4" fmla="*/ 0 h 6857983"/>
              <a:gd name="connsiteX0" fmla="*/ 0 w 5364000"/>
              <a:gd name="connsiteY0" fmla="*/ 12032 h 6870015"/>
              <a:gd name="connsiteX1" fmla="*/ 3138158 w 5364000"/>
              <a:gd name="connsiteY1" fmla="*/ 0 h 6870015"/>
              <a:gd name="connsiteX2" fmla="*/ 5364000 w 5364000"/>
              <a:gd name="connsiteY2" fmla="*/ 6870015 h 6870015"/>
              <a:gd name="connsiteX3" fmla="*/ 0 w 5364000"/>
              <a:gd name="connsiteY3" fmla="*/ 6870015 h 6870015"/>
              <a:gd name="connsiteX4" fmla="*/ 0 w 5364000"/>
              <a:gd name="connsiteY4" fmla="*/ 12032 h 6870015"/>
              <a:gd name="connsiteX0" fmla="*/ 0 w 5364000"/>
              <a:gd name="connsiteY0" fmla="*/ 1 h 6857984"/>
              <a:gd name="connsiteX1" fmla="*/ 3330663 w 5364000"/>
              <a:gd name="connsiteY1" fmla="*/ 0 h 6857984"/>
              <a:gd name="connsiteX2" fmla="*/ 5364000 w 5364000"/>
              <a:gd name="connsiteY2" fmla="*/ 6857984 h 6857984"/>
              <a:gd name="connsiteX3" fmla="*/ 0 w 5364000"/>
              <a:gd name="connsiteY3" fmla="*/ 6857984 h 6857984"/>
              <a:gd name="connsiteX4" fmla="*/ 0 w 5364000"/>
              <a:gd name="connsiteY4" fmla="*/ 1 h 6857984"/>
              <a:gd name="connsiteX0" fmla="*/ 0 w 6109958"/>
              <a:gd name="connsiteY0" fmla="*/ 1 h 6882047"/>
              <a:gd name="connsiteX1" fmla="*/ 3330663 w 6109958"/>
              <a:gd name="connsiteY1" fmla="*/ 0 h 6882047"/>
              <a:gd name="connsiteX2" fmla="*/ 6109958 w 6109958"/>
              <a:gd name="connsiteY2" fmla="*/ 6882047 h 6882047"/>
              <a:gd name="connsiteX3" fmla="*/ 0 w 6109958"/>
              <a:gd name="connsiteY3" fmla="*/ 6857984 h 6882047"/>
              <a:gd name="connsiteX4" fmla="*/ 0 w 6109958"/>
              <a:gd name="connsiteY4" fmla="*/ 1 h 688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9958" h="6882047">
                <a:moveTo>
                  <a:pt x="0" y="1"/>
                </a:moveTo>
                <a:lnTo>
                  <a:pt x="3330663" y="0"/>
                </a:lnTo>
                <a:lnTo>
                  <a:pt x="6109958" y="6882047"/>
                </a:lnTo>
                <a:lnTo>
                  <a:pt x="0" y="68579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685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365F3-E59A-AD48-9C21-3DC543F3A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931" y="997684"/>
            <a:ext cx="553430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B559A-720C-6F43-BDA7-049A8B9F9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31" y="1821595"/>
            <a:ext cx="5534303" cy="44447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" panose="02000503020000020003" pitchFamily="2" charset="0"/>
              </a:defRPr>
            </a:lvl1pPr>
            <a:lvl2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" panose="02000503020000020003" pitchFamily="2" charset="0"/>
              </a:defRPr>
            </a:lvl2pPr>
            <a:lvl3pPr>
              <a:defRPr sz="110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" panose="02000503020000020003" pitchFamily="2" charset="0"/>
              </a:defRPr>
            </a:lvl3pPr>
            <a:lvl4pPr>
              <a:defRPr sz="105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" panose="02000503020000020003" pitchFamily="2" charset="0"/>
              </a:defRPr>
            </a:lvl4pPr>
            <a:lvl5pPr>
              <a:defRPr sz="105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8F05D3A-656F-3047-8F12-882F82C256E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234767" y="1007209"/>
            <a:ext cx="5160961" cy="5259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" panose="02000503020000020003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619B81-840F-BD4A-92B5-6767FBD5E852}"/>
              </a:ext>
            </a:extLst>
          </p:cNvPr>
          <p:cNvSpPr/>
          <p:nvPr userDrawn="1"/>
        </p:nvSpPr>
        <p:spPr>
          <a:xfrm>
            <a:off x="0" y="0"/>
            <a:ext cx="12192000" cy="723900"/>
          </a:xfrm>
          <a:prstGeom prst="rect">
            <a:avLst/>
          </a:prstGeom>
          <a:gradFill flip="none" rotWithShape="1">
            <a:gsLst>
              <a:gs pos="22000">
                <a:srgbClr val="6A205F"/>
              </a:gs>
              <a:gs pos="100000">
                <a:srgbClr val="E44F0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B1FF6-CFE5-D343-B8B7-65BE8919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31" y="128774"/>
            <a:ext cx="10515600" cy="468000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545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E1765-FEE7-0E42-A231-6A30509D5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" panose="02000503020000020003" pitchFamily="2" charset="0"/>
              </a:defRPr>
            </a:lvl1pPr>
            <a:lvl2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" panose="02000503020000020003" pitchFamily="2" charset="0"/>
              </a:defRPr>
            </a:lvl2pPr>
            <a:lvl3pPr>
              <a:defRPr sz="110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" panose="02000503020000020003" pitchFamily="2" charset="0"/>
              </a:defRPr>
            </a:lvl3pPr>
            <a:lvl4pPr>
              <a:defRPr sz="105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" panose="02000503020000020003" pitchFamily="2" charset="0"/>
              </a:defRPr>
            </a:lvl4pPr>
            <a:lvl5pPr>
              <a:defRPr sz="105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" panose="02000503020000020003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86344-3AB1-DC4D-83AC-27B1AE9E1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932" y="995363"/>
            <a:ext cx="4349094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8B4982-B9F0-704D-AB29-E0BE28C30F45}"/>
              </a:ext>
            </a:extLst>
          </p:cNvPr>
          <p:cNvSpPr/>
          <p:nvPr userDrawn="1"/>
        </p:nvSpPr>
        <p:spPr>
          <a:xfrm>
            <a:off x="0" y="824"/>
            <a:ext cx="12192000" cy="723900"/>
          </a:xfrm>
          <a:prstGeom prst="rect">
            <a:avLst/>
          </a:prstGeom>
          <a:gradFill flip="none" rotWithShape="1">
            <a:gsLst>
              <a:gs pos="22000">
                <a:srgbClr val="6A205F"/>
              </a:gs>
              <a:gs pos="100000">
                <a:srgbClr val="E44F0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CCAA2-521C-7E4C-B8D0-E5C33E65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31" y="101880"/>
            <a:ext cx="10515600" cy="468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200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2013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DC0B65-C441-4B4C-8337-DD953F950258}"/>
              </a:ext>
            </a:extLst>
          </p:cNvPr>
          <p:cNvSpPr/>
          <p:nvPr userDrawn="1"/>
        </p:nvSpPr>
        <p:spPr>
          <a:xfrm>
            <a:off x="0" y="6821956"/>
            <a:ext cx="12192000" cy="45719"/>
          </a:xfrm>
          <a:prstGeom prst="rect">
            <a:avLst/>
          </a:prstGeom>
          <a:gradFill flip="none" rotWithShape="1">
            <a:gsLst>
              <a:gs pos="25000">
                <a:srgbClr val="FFB0A6"/>
              </a:gs>
              <a:gs pos="100000">
                <a:srgbClr val="E44F0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484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8FAB7C8-011A-1042-90CC-49F98D94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45" y="326905"/>
            <a:ext cx="10515600" cy="468000"/>
          </a:xfrm>
          <a:prstGeom prst="rect">
            <a:avLst/>
          </a:prstGeom>
        </p:spPr>
        <p:txBody>
          <a:bodyPr anchor="t"/>
          <a:lstStyle>
            <a:lvl1pPr>
              <a:defRPr sz="2800" b="0" i="0">
                <a:solidFill>
                  <a:srgbClr val="6A205F"/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251E3B-EAED-1145-B455-990CA86067B5}"/>
              </a:ext>
            </a:extLst>
          </p:cNvPr>
          <p:cNvSpPr/>
          <p:nvPr userDrawn="1"/>
        </p:nvSpPr>
        <p:spPr>
          <a:xfrm>
            <a:off x="0" y="6821956"/>
            <a:ext cx="12192000" cy="45719"/>
          </a:xfrm>
          <a:prstGeom prst="rect">
            <a:avLst/>
          </a:prstGeom>
          <a:gradFill flip="none" rotWithShape="1">
            <a:gsLst>
              <a:gs pos="25000">
                <a:srgbClr val="FFB0A6"/>
              </a:gs>
              <a:gs pos="100000">
                <a:srgbClr val="E44F0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89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4698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41352" y="719140"/>
            <a:ext cx="10966449" cy="443198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lang="en-US" sz="2880" b="1" kern="120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641349" y="1971677"/>
            <a:ext cx="10966451" cy="1246495"/>
          </a:xfrm>
        </p:spPr>
        <p:txBody>
          <a:bodyPr/>
          <a:lstStyle>
            <a:lvl1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20000"/>
              <a:defRPr lang="en-US" sz="1620" b="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62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620" b="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620" b="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defRPr lang="en-US" sz="1620" b="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91590" indent="-257176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 lang="en-US" sz="162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1543050" indent="-245746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Arial" pitchFamily="34" charset="0"/>
              <a:buChar char="–"/>
              <a:defRPr sz="162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7pPr>
            <a:lvl8pPr marL="1440180" indent="-205740">
              <a:spcBef>
                <a:spcPts val="0"/>
              </a:spcBef>
              <a:spcAft>
                <a:spcPts val="0"/>
              </a:spcAft>
              <a:buSzPct val="70000"/>
              <a:defRPr sz="1620" baseline="0">
                <a:latin typeface="Arial" pitchFamily="34" charset="0"/>
                <a:cs typeface="Arial" pitchFamily="34" charset="0"/>
              </a:defRPr>
            </a:lvl8pPr>
            <a:lvl9pPr marL="1641635" indent="-201455"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–"/>
              <a:defRPr sz="1620">
                <a:latin typeface="Arial" pitchFamily="34" charset="0"/>
                <a:cs typeface="Arial" pitchFamily="34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1"/>
          <p:cNvSpPr>
            <a:spLocks noGrp="1"/>
          </p:cNvSpPr>
          <p:nvPr>
            <p:ph type="body" sz="quarter" idx="13"/>
          </p:nvPr>
        </p:nvSpPr>
        <p:spPr bwMode="gray">
          <a:xfrm>
            <a:off x="641349" y="1270454"/>
            <a:ext cx="10966451" cy="332399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182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>
                <a:solidFill>
                  <a:srgbClr val="6C1D5F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533908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XI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5BD0C-0B30-45D0-A8B1-7FD835F1C36E}"/>
              </a:ext>
            </a:extLst>
          </p:cNvPr>
          <p:cNvSpPr/>
          <p:nvPr userDrawn="1"/>
        </p:nvSpPr>
        <p:spPr>
          <a:xfrm>
            <a:off x="0" y="177800"/>
            <a:ext cx="101600" cy="508000"/>
          </a:xfrm>
          <a:prstGeom prst="rect">
            <a:avLst/>
          </a:prstGeom>
          <a:solidFill>
            <a:srgbClr val="06A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A0706-88CD-2344-8C7D-735EE885C569}"/>
              </a:ext>
            </a:extLst>
          </p:cNvPr>
          <p:cNvSpPr/>
          <p:nvPr userDrawn="1"/>
        </p:nvSpPr>
        <p:spPr>
          <a:xfrm>
            <a:off x="0" y="0"/>
            <a:ext cx="12192000" cy="723900"/>
          </a:xfrm>
          <a:prstGeom prst="rect">
            <a:avLst/>
          </a:prstGeom>
          <a:gradFill flip="none" rotWithShape="1">
            <a:gsLst>
              <a:gs pos="22000">
                <a:srgbClr val="6A205F"/>
              </a:gs>
              <a:gs pos="100000">
                <a:srgbClr val="E44F0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C1BC2A-AC4B-1D46-8505-22098B7B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64" y="157832"/>
            <a:ext cx="7755236" cy="408237"/>
          </a:xfrm>
          <a:prstGeom prst="rect">
            <a:avLst/>
          </a:prstGeom>
        </p:spPr>
        <p:txBody>
          <a:bodyPr anchor="ctr"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/>
            <a:endParaRPr lang="en-US" sz="2200" b="1">
              <a:solidFill>
                <a:schemeClr val="bg1"/>
              </a:solidFill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7065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8CF514F-6CBC-4B7C-9397-990AB88922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61841" y="-244550"/>
            <a:ext cx="9753600" cy="7389887"/>
          </a:xfrm>
        </p:spPr>
        <p:txBody>
          <a:bodyPr/>
          <a:lstStyle/>
          <a:p>
            <a:endParaRPr lang="en-IN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C66DF13-1FF7-47D2-BF76-65BDFBAC9D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13968" y="-39376"/>
            <a:ext cx="5101547" cy="4997303"/>
          </a:xfrm>
          <a:custGeom>
            <a:avLst/>
            <a:gdLst>
              <a:gd name="connsiteX0" fmla="*/ 0 w 5888355"/>
              <a:gd name="connsiteY0" fmla="*/ 4465638 h 4465638"/>
              <a:gd name="connsiteX1" fmla="*/ 1095153 w 5888355"/>
              <a:gd name="connsiteY1" fmla="*/ 0 h 4465638"/>
              <a:gd name="connsiteX2" fmla="*/ 5888355 w 5888355"/>
              <a:gd name="connsiteY2" fmla="*/ 0 h 4465638"/>
              <a:gd name="connsiteX3" fmla="*/ 4793202 w 5888355"/>
              <a:gd name="connsiteY3" fmla="*/ 4465638 h 4465638"/>
              <a:gd name="connsiteX4" fmla="*/ 0 w 5888355"/>
              <a:gd name="connsiteY4" fmla="*/ 4465638 h 4465638"/>
              <a:gd name="connsiteX0" fmla="*/ 0 w 5888355"/>
              <a:gd name="connsiteY0" fmla="*/ 4465638 h 4465638"/>
              <a:gd name="connsiteX1" fmla="*/ 510362 w 5888355"/>
              <a:gd name="connsiteY1" fmla="*/ 0 h 4465638"/>
              <a:gd name="connsiteX2" fmla="*/ 5888355 w 5888355"/>
              <a:gd name="connsiteY2" fmla="*/ 0 h 4465638"/>
              <a:gd name="connsiteX3" fmla="*/ 4793202 w 5888355"/>
              <a:gd name="connsiteY3" fmla="*/ 4465638 h 4465638"/>
              <a:gd name="connsiteX4" fmla="*/ 0 w 5888355"/>
              <a:gd name="connsiteY4" fmla="*/ 4465638 h 4465638"/>
              <a:gd name="connsiteX0" fmla="*/ 10633 w 5377993"/>
              <a:gd name="connsiteY0" fmla="*/ 2392289 h 4465638"/>
              <a:gd name="connsiteX1" fmla="*/ 0 w 5377993"/>
              <a:gd name="connsiteY1" fmla="*/ 0 h 4465638"/>
              <a:gd name="connsiteX2" fmla="*/ 5377993 w 5377993"/>
              <a:gd name="connsiteY2" fmla="*/ 0 h 4465638"/>
              <a:gd name="connsiteX3" fmla="*/ 4282840 w 5377993"/>
              <a:gd name="connsiteY3" fmla="*/ 4465638 h 4465638"/>
              <a:gd name="connsiteX4" fmla="*/ 10633 w 5377993"/>
              <a:gd name="connsiteY4" fmla="*/ 2392289 h 4465638"/>
              <a:gd name="connsiteX0" fmla="*/ 10633 w 5377993"/>
              <a:gd name="connsiteY0" fmla="*/ 2392289 h 4316782"/>
              <a:gd name="connsiteX1" fmla="*/ 0 w 5377993"/>
              <a:gd name="connsiteY1" fmla="*/ 0 h 4316782"/>
              <a:gd name="connsiteX2" fmla="*/ 5377993 w 5377993"/>
              <a:gd name="connsiteY2" fmla="*/ 0 h 4316782"/>
              <a:gd name="connsiteX3" fmla="*/ 4325370 w 5377993"/>
              <a:gd name="connsiteY3" fmla="*/ 4316782 h 4316782"/>
              <a:gd name="connsiteX4" fmla="*/ 10633 w 5377993"/>
              <a:gd name="connsiteY4" fmla="*/ 2392289 h 4316782"/>
              <a:gd name="connsiteX0" fmla="*/ 10633 w 9652282"/>
              <a:gd name="connsiteY0" fmla="*/ 2775061 h 4699554"/>
              <a:gd name="connsiteX1" fmla="*/ 0 w 9652282"/>
              <a:gd name="connsiteY1" fmla="*/ 382772 h 4699554"/>
              <a:gd name="connsiteX2" fmla="*/ 9652282 w 9652282"/>
              <a:gd name="connsiteY2" fmla="*/ 0 h 4699554"/>
              <a:gd name="connsiteX3" fmla="*/ 4325370 w 9652282"/>
              <a:gd name="connsiteY3" fmla="*/ 4699554 h 4699554"/>
              <a:gd name="connsiteX4" fmla="*/ 10633 w 9652282"/>
              <a:gd name="connsiteY4" fmla="*/ 2775061 h 4699554"/>
              <a:gd name="connsiteX0" fmla="*/ 10633 w 9652282"/>
              <a:gd name="connsiteY0" fmla="*/ 2775061 h 4997266"/>
              <a:gd name="connsiteX1" fmla="*/ 0 w 9652282"/>
              <a:gd name="connsiteY1" fmla="*/ 382772 h 4997266"/>
              <a:gd name="connsiteX2" fmla="*/ 9652282 w 9652282"/>
              <a:gd name="connsiteY2" fmla="*/ 0 h 4997266"/>
              <a:gd name="connsiteX3" fmla="*/ 9609752 w 9652282"/>
              <a:gd name="connsiteY3" fmla="*/ 4997266 h 4997266"/>
              <a:gd name="connsiteX4" fmla="*/ 10633 w 9652282"/>
              <a:gd name="connsiteY4" fmla="*/ 2775061 h 4997266"/>
              <a:gd name="connsiteX0" fmla="*/ 2 w 9641651"/>
              <a:gd name="connsiteY0" fmla="*/ 3062140 h 5284345"/>
              <a:gd name="connsiteX1" fmla="*/ 4731490 w 9641651"/>
              <a:gd name="connsiteY1" fmla="*/ 0 h 5284345"/>
              <a:gd name="connsiteX2" fmla="*/ 9641651 w 9641651"/>
              <a:gd name="connsiteY2" fmla="*/ 287079 h 5284345"/>
              <a:gd name="connsiteX3" fmla="*/ 9599121 w 9641651"/>
              <a:gd name="connsiteY3" fmla="*/ 5284345 h 5284345"/>
              <a:gd name="connsiteX4" fmla="*/ 2 w 9641651"/>
              <a:gd name="connsiteY4" fmla="*/ 3062140 h 5284345"/>
              <a:gd name="connsiteX0" fmla="*/ 2041452 w 4910161"/>
              <a:gd name="connsiteY0" fmla="*/ 2838856 h 5284345"/>
              <a:gd name="connsiteX1" fmla="*/ 0 w 4910161"/>
              <a:gd name="connsiteY1" fmla="*/ 0 h 5284345"/>
              <a:gd name="connsiteX2" fmla="*/ 4910161 w 4910161"/>
              <a:gd name="connsiteY2" fmla="*/ 287079 h 5284345"/>
              <a:gd name="connsiteX3" fmla="*/ 4867631 w 4910161"/>
              <a:gd name="connsiteY3" fmla="*/ 5284345 h 5284345"/>
              <a:gd name="connsiteX4" fmla="*/ 2041452 w 4910161"/>
              <a:gd name="connsiteY4" fmla="*/ 2838856 h 5284345"/>
              <a:gd name="connsiteX0" fmla="*/ 0 w 2868709"/>
              <a:gd name="connsiteY0" fmla="*/ 2603142 h 5048631"/>
              <a:gd name="connsiteX1" fmla="*/ 2868709 w 2868709"/>
              <a:gd name="connsiteY1" fmla="*/ 51365 h 5048631"/>
              <a:gd name="connsiteX2" fmla="*/ 2826179 w 2868709"/>
              <a:gd name="connsiteY2" fmla="*/ 5048631 h 5048631"/>
              <a:gd name="connsiteX3" fmla="*/ 0 w 2868709"/>
              <a:gd name="connsiteY3" fmla="*/ 2603142 h 5048631"/>
              <a:gd name="connsiteX0" fmla="*/ 0 w 2868709"/>
              <a:gd name="connsiteY0" fmla="*/ 2613902 h 5059391"/>
              <a:gd name="connsiteX1" fmla="*/ 2868709 w 2868709"/>
              <a:gd name="connsiteY1" fmla="*/ 62125 h 5059391"/>
              <a:gd name="connsiteX2" fmla="*/ 2826179 w 2868709"/>
              <a:gd name="connsiteY2" fmla="*/ 5059391 h 5059391"/>
              <a:gd name="connsiteX3" fmla="*/ 0 w 2868709"/>
              <a:gd name="connsiteY3" fmla="*/ 2613902 h 5059391"/>
              <a:gd name="connsiteX0" fmla="*/ 0 w 5101547"/>
              <a:gd name="connsiteY0" fmla="*/ 668902 h 5666205"/>
              <a:gd name="connsiteX1" fmla="*/ 5101547 w 5101547"/>
              <a:gd name="connsiteY1" fmla="*/ 668939 h 5666205"/>
              <a:gd name="connsiteX2" fmla="*/ 5059017 w 5101547"/>
              <a:gd name="connsiteY2" fmla="*/ 5666205 h 5666205"/>
              <a:gd name="connsiteX3" fmla="*/ 0 w 5101547"/>
              <a:gd name="connsiteY3" fmla="*/ 668902 h 5666205"/>
              <a:gd name="connsiteX0" fmla="*/ 0 w 5101547"/>
              <a:gd name="connsiteY0" fmla="*/ 181116 h 5178419"/>
              <a:gd name="connsiteX1" fmla="*/ 5101547 w 5101547"/>
              <a:gd name="connsiteY1" fmla="*/ 181153 h 5178419"/>
              <a:gd name="connsiteX2" fmla="*/ 5059017 w 5101547"/>
              <a:gd name="connsiteY2" fmla="*/ 5178419 h 5178419"/>
              <a:gd name="connsiteX3" fmla="*/ 0 w 5101547"/>
              <a:gd name="connsiteY3" fmla="*/ 181116 h 5178419"/>
              <a:gd name="connsiteX0" fmla="*/ 0 w 5101547"/>
              <a:gd name="connsiteY0" fmla="*/ 0 h 4997303"/>
              <a:gd name="connsiteX1" fmla="*/ 5101547 w 5101547"/>
              <a:gd name="connsiteY1" fmla="*/ 37 h 4997303"/>
              <a:gd name="connsiteX2" fmla="*/ 5059017 w 5101547"/>
              <a:gd name="connsiteY2" fmla="*/ 4997303 h 4997303"/>
              <a:gd name="connsiteX3" fmla="*/ 0 w 5101547"/>
              <a:gd name="connsiteY3" fmla="*/ 0 h 499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47" h="4997303">
                <a:moveTo>
                  <a:pt x="0" y="0"/>
                </a:moveTo>
                <a:lnTo>
                  <a:pt x="5101547" y="37"/>
                </a:lnTo>
                <a:lnTo>
                  <a:pt x="5059017" y="499730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E57EFBC-49D7-49EE-8D73-23F5FD09A5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588" y="2384867"/>
            <a:ext cx="10194541" cy="4550698"/>
          </a:xfrm>
          <a:custGeom>
            <a:avLst/>
            <a:gdLst>
              <a:gd name="connsiteX0" fmla="*/ 0 w 5888355"/>
              <a:gd name="connsiteY0" fmla="*/ 4465638 h 4465638"/>
              <a:gd name="connsiteX1" fmla="*/ 1095153 w 5888355"/>
              <a:gd name="connsiteY1" fmla="*/ 0 h 4465638"/>
              <a:gd name="connsiteX2" fmla="*/ 5888355 w 5888355"/>
              <a:gd name="connsiteY2" fmla="*/ 0 h 4465638"/>
              <a:gd name="connsiteX3" fmla="*/ 4793202 w 5888355"/>
              <a:gd name="connsiteY3" fmla="*/ 4465638 h 4465638"/>
              <a:gd name="connsiteX4" fmla="*/ 0 w 5888355"/>
              <a:gd name="connsiteY4" fmla="*/ 4465638 h 4465638"/>
              <a:gd name="connsiteX0" fmla="*/ 0 w 5888355"/>
              <a:gd name="connsiteY0" fmla="*/ 4465638 h 4465638"/>
              <a:gd name="connsiteX1" fmla="*/ 510362 w 5888355"/>
              <a:gd name="connsiteY1" fmla="*/ 0 h 4465638"/>
              <a:gd name="connsiteX2" fmla="*/ 5888355 w 5888355"/>
              <a:gd name="connsiteY2" fmla="*/ 0 h 4465638"/>
              <a:gd name="connsiteX3" fmla="*/ 4793202 w 5888355"/>
              <a:gd name="connsiteY3" fmla="*/ 4465638 h 4465638"/>
              <a:gd name="connsiteX4" fmla="*/ 0 w 5888355"/>
              <a:gd name="connsiteY4" fmla="*/ 4465638 h 4465638"/>
              <a:gd name="connsiteX0" fmla="*/ 10633 w 5377993"/>
              <a:gd name="connsiteY0" fmla="*/ 2392289 h 4465638"/>
              <a:gd name="connsiteX1" fmla="*/ 0 w 5377993"/>
              <a:gd name="connsiteY1" fmla="*/ 0 h 4465638"/>
              <a:gd name="connsiteX2" fmla="*/ 5377993 w 5377993"/>
              <a:gd name="connsiteY2" fmla="*/ 0 h 4465638"/>
              <a:gd name="connsiteX3" fmla="*/ 4282840 w 5377993"/>
              <a:gd name="connsiteY3" fmla="*/ 4465638 h 4465638"/>
              <a:gd name="connsiteX4" fmla="*/ 10633 w 5377993"/>
              <a:gd name="connsiteY4" fmla="*/ 2392289 h 4465638"/>
              <a:gd name="connsiteX0" fmla="*/ 10633 w 5377993"/>
              <a:gd name="connsiteY0" fmla="*/ 2392289 h 4316782"/>
              <a:gd name="connsiteX1" fmla="*/ 0 w 5377993"/>
              <a:gd name="connsiteY1" fmla="*/ 0 h 4316782"/>
              <a:gd name="connsiteX2" fmla="*/ 5377993 w 5377993"/>
              <a:gd name="connsiteY2" fmla="*/ 0 h 4316782"/>
              <a:gd name="connsiteX3" fmla="*/ 4325370 w 5377993"/>
              <a:gd name="connsiteY3" fmla="*/ 4316782 h 4316782"/>
              <a:gd name="connsiteX4" fmla="*/ 10633 w 5377993"/>
              <a:gd name="connsiteY4" fmla="*/ 2392289 h 4316782"/>
              <a:gd name="connsiteX0" fmla="*/ 499730 w 5867090"/>
              <a:gd name="connsiteY0" fmla="*/ 3551238 h 5475731"/>
              <a:gd name="connsiteX1" fmla="*/ 0 w 5867090"/>
              <a:gd name="connsiteY1" fmla="*/ 0 h 5475731"/>
              <a:gd name="connsiteX2" fmla="*/ 5867090 w 5867090"/>
              <a:gd name="connsiteY2" fmla="*/ 1158949 h 5475731"/>
              <a:gd name="connsiteX3" fmla="*/ 4814467 w 5867090"/>
              <a:gd name="connsiteY3" fmla="*/ 5475731 h 5475731"/>
              <a:gd name="connsiteX4" fmla="*/ 499730 w 5867090"/>
              <a:gd name="connsiteY4" fmla="*/ 3551238 h 5475731"/>
              <a:gd name="connsiteX0" fmla="*/ 499730 w 10354029"/>
              <a:gd name="connsiteY0" fmla="*/ 3551238 h 5475731"/>
              <a:gd name="connsiteX1" fmla="*/ 0 w 10354029"/>
              <a:gd name="connsiteY1" fmla="*/ 0 h 5475731"/>
              <a:gd name="connsiteX2" fmla="*/ 10354029 w 10354029"/>
              <a:gd name="connsiteY2" fmla="*/ 4582633 h 5475731"/>
              <a:gd name="connsiteX3" fmla="*/ 4814467 w 10354029"/>
              <a:gd name="connsiteY3" fmla="*/ 5475731 h 5475731"/>
              <a:gd name="connsiteX4" fmla="*/ 499730 w 10354029"/>
              <a:gd name="connsiteY4" fmla="*/ 3551238 h 5475731"/>
              <a:gd name="connsiteX0" fmla="*/ 10633 w 10354029"/>
              <a:gd name="connsiteY0" fmla="*/ 4550698 h 5475731"/>
              <a:gd name="connsiteX1" fmla="*/ 0 w 10354029"/>
              <a:gd name="connsiteY1" fmla="*/ 0 h 5475731"/>
              <a:gd name="connsiteX2" fmla="*/ 10354029 w 10354029"/>
              <a:gd name="connsiteY2" fmla="*/ 4582633 h 5475731"/>
              <a:gd name="connsiteX3" fmla="*/ 4814467 w 10354029"/>
              <a:gd name="connsiteY3" fmla="*/ 5475731 h 5475731"/>
              <a:gd name="connsiteX4" fmla="*/ 10633 w 10354029"/>
              <a:gd name="connsiteY4" fmla="*/ 4550698 h 5475731"/>
              <a:gd name="connsiteX0" fmla="*/ 10633 w 10354029"/>
              <a:gd name="connsiteY0" fmla="*/ 4550698 h 4582633"/>
              <a:gd name="connsiteX1" fmla="*/ 0 w 10354029"/>
              <a:gd name="connsiteY1" fmla="*/ 0 h 4582633"/>
              <a:gd name="connsiteX2" fmla="*/ 10354029 w 10354029"/>
              <a:gd name="connsiteY2" fmla="*/ 4582633 h 4582633"/>
              <a:gd name="connsiteX3" fmla="*/ 8227518 w 10354029"/>
              <a:gd name="connsiteY3" fmla="*/ 4540065 h 4582633"/>
              <a:gd name="connsiteX4" fmla="*/ 10633 w 10354029"/>
              <a:gd name="connsiteY4" fmla="*/ 4550698 h 4582633"/>
              <a:gd name="connsiteX0" fmla="*/ 10633 w 10194541"/>
              <a:gd name="connsiteY0" fmla="*/ 4550698 h 4550698"/>
              <a:gd name="connsiteX1" fmla="*/ 0 w 10194541"/>
              <a:gd name="connsiteY1" fmla="*/ 0 h 4550698"/>
              <a:gd name="connsiteX2" fmla="*/ 10194541 w 10194541"/>
              <a:gd name="connsiteY2" fmla="*/ 4518838 h 4550698"/>
              <a:gd name="connsiteX3" fmla="*/ 8227518 w 10194541"/>
              <a:gd name="connsiteY3" fmla="*/ 4540065 h 4550698"/>
              <a:gd name="connsiteX4" fmla="*/ 10633 w 10194541"/>
              <a:gd name="connsiteY4" fmla="*/ 4550698 h 4550698"/>
              <a:gd name="connsiteX0" fmla="*/ 10633 w 10194541"/>
              <a:gd name="connsiteY0" fmla="*/ 4550698 h 4550698"/>
              <a:gd name="connsiteX1" fmla="*/ 0 w 10194541"/>
              <a:gd name="connsiteY1" fmla="*/ 0 h 4550698"/>
              <a:gd name="connsiteX2" fmla="*/ 10194541 w 10194541"/>
              <a:gd name="connsiteY2" fmla="*/ 4518838 h 4550698"/>
              <a:gd name="connsiteX3" fmla="*/ 10633 w 10194541"/>
              <a:gd name="connsiteY3" fmla="*/ 4550698 h 455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4541" h="4550698">
                <a:moveTo>
                  <a:pt x="10633" y="4550698"/>
                </a:moveTo>
                <a:cubicBezTo>
                  <a:pt x="7089" y="3753268"/>
                  <a:pt x="3544" y="797430"/>
                  <a:pt x="0" y="0"/>
                </a:cubicBezTo>
                <a:lnTo>
                  <a:pt x="10194541" y="4518838"/>
                </a:lnTo>
                <a:lnTo>
                  <a:pt x="10633" y="4550698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0321F9-ED2C-4568-9A79-BC27996761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9445" y="-8566"/>
            <a:ext cx="5377993" cy="4316782"/>
          </a:xfrm>
          <a:custGeom>
            <a:avLst/>
            <a:gdLst>
              <a:gd name="connsiteX0" fmla="*/ 0 w 5888355"/>
              <a:gd name="connsiteY0" fmla="*/ 4465638 h 4465638"/>
              <a:gd name="connsiteX1" fmla="*/ 1095153 w 5888355"/>
              <a:gd name="connsiteY1" fmla="*/ 0 h 4465638"/>
              <a:gd name="connsiteX2" fmla="*/ 5888355 w 5888355"/>
              <a:gd name="connsiteY2" fmla="*/ 0 h 4465638"/>
              <a:gd name="connsiteX3" fmla="*/ 4793202 w 5888355"/>
              <a:gd name="connsiteY3" fmla="*/ 4465638 h 4465638"/>
              <a:gd name="connsiteX4" fmla="*/ 0 w 5888355"/>
              <a:gd name="connsiteY4" fmla="*/ 4465638 h 4465638"/>
              <a:gd name="connsiteX0" fmla="*/ 0 w 5888355"/>
              <a:gd name="connsiteY0" fmla="*/ 4465638 h 4465638"/>
              <a:gd name="connsiteX1" fmla="*/ 510362 w 5888355"/>
              <a:gd name="connsiteY1" fmla="*/ 0 h 4465638"/>
              <a:gd name="connsiteX2" fmla="*/ 5888355 w 5888355"/>
              <a:gd name="connsiteY2" fmla="*/ 0 h 4465638"/>
              <a:gd name="connsiteX3" fmla="*/ 4793202 w 5888355"/>
              <a:gd name="connsiteY3" fmla="*/ 4465638 h 4465638"/>
              <a:gd name="connsiteX4" fmla="*/ 0 w 5888355"/>
              <a:gd name="connsiteY4" fmla="*/ 4465638 h 4465638"/>
              <a:gd name="connsiteX0" fmla="*/ 10633 w 5377993"/>
              <a:gd name="connsiteY0" fmla="*/ 2392289 h 4465638"/>
              <a:gd name="connsiteX1" fmla="*/ 0 w 5377993"/>
              <a:gd name="connsiteY1" fmla="*/ 0 h 4465638"/>
              <a:gd name="connsiteX2" fmla="*/ 5377993 w 5377993"/>
              <a:gd name="connsiteY2" fmla="*/ 0 h 4465638"/>
              <a:gd name="connsiteX3" fmla="*/ 4282840 w 5377993"/>
              <a:gd name="connsiteY3" fmla="*/ 4465638 h 4465638"/>
              <a:gd name="connsiteX4" fmla="*/ 10633 w 5377993"/>
              <a:gd name="connsiteY4" fmla="*/ 2392289 h 4465638"/>
              <a:gd name="connsiteX0" fmla="*/ 10633 w 5377993"/>
              <a:gd name="connsiteY0" fmla="*/ 2392289 h 4316782"/>
              <a:gd name="connsiteX1" fmla="*/ 0 w 5377993"/>
              <a:gd name="connsiteY1" fmla="*/ 0 h 4316782"/>
              <a:gd name="connsiteX2" fmla="*/ 5377993 w 5377993"/>
              <a:gd name="connsiteY2" fmla="*/ 0 h 4316782"/>
              <a:gd name="connsiteX3" fmla="*/ 4325370 w 5377993"/>
              <a:gd name="connsiteY3" fmla="*/ 4316782 h 4316782"/>
              <a:gd name="connsiteX4" fmla="*/ 10633 w 5377993"/>
              <a:gd name="connsiteY4" fmla="*/ 2392289 h 431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93" h="4316782">
                <a:moveTo>
                  <a:pt x="10633" y="2392289"/>
                </a:moveTo>
                <a:cubicBezTo>
                  <a:pt x="7089" y="1594859"/>
                  <a:pt x="3544" y="797430"/>
                  <a:pt x="0" y="0"/>
                </a:cubicBezTo>
                <a:lnTo>
                  <a:pt x="5377993" y="0"/>
                </a:lnTo>
                <a:lnTo>
                  <a:pt x="4325370" y="4316782"/>
                </a:lnTo>
                <a:lnTo>
                  <a:pt x="10633" y="2392289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642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1B7CDEE-2644-4D36-95CB-1F92049E7F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4DF168AC-530C-4094-8F5F-FCF3FFDC1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903" y="4991383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373CC7F-8644-430C-90D9-B903ED9F6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88" y="2028825"/>
            <a:ext cx="4727575" cy="728663"/>
          </a:xfrm>
          <a:solidFill>
            <a:schemeClr val="accent1">
              <a:alpha val="60000"/>
            </a:schemeClr>
          </a:solidFill>
        </p:spPr>
        <p:txBody>
          <a:bodyPr lIns="396000"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/>
              <a:t>Click to Edit Title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120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460" y="3521159"/>
            <a:ext cx="2642616" cy="1041316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1460" y="4669674"/>
            <a:ext cx="2642616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 anchor="b" anchorCtr="0"/>
          <a:lstStyle/>
          <a:p>
            <a:fld id="{D3962E28-14E2-4D39-B7F9-77BE4739229F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71830" y="4669674"/>
            <a:ext cx="6275470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8724" y="457200"/>
            <a:ext cx="11274552" cy="297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175" y="838066"/>
            <a:ext cx="786384" cy="521208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54341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436915"/>
            <a:ext cx="4584212" cy="1001338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35C00EBC-EE03-4290-B382-A5582D28AA0D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4897" y="805589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5756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6213" y="2264012"/>
            <a:ext cx="4584212" cy="540000"/>
          </a:xfrm>
        </p:spPr>
        <p:txBody>
          <a:bodyPr lIns="36000" tIns="0" rIns="0" bIns="0"/>
          <a:lstStyle/>
          <a:p>
            <a:r>
              <a:rPr lang="en-US" noProof="0"/>
              <a:t>Click to edit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  <a:prstGeom prst="rect">
            <a:avLst/>
          </a:prstGeom>
        </p:spPr>
        <p:txBody>
          <a:bodyPr/>
          <a:lstStyle/>
          <a:p>
            <a:fld id="{7B9F3218-F825-4718-81A7-0745B2C9DD21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CD3882F6-C786-40F3-902A-6D4D2E6ED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4854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0B10F-F811-4557-88AB-52E9E7FE037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726213" y="2990573"/>
            <a:ext cx="4584212" cy="2467690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49877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D31C4-8140-4486-8E32-7EA32B162A9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77D4024D-3F1E-4F4E-A9AB-CACD3D324AEE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1E1CE2-D1DE-4252-B61A-6630E4C2CA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322311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6" y="3318403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F4EC4F-5660-46EA-97AC-4F2DD125B4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6612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97EA708-3A77-4F99-A2EA-0333462ED1F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36612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7207F0C-C876-4E0B-B625-1FDCC3DE6B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612" y="5026287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53F1E4-6C15-48EA-8342-A2127473F13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86746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3CFD351-584A-4587-BC54-F35254DC7E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6746" y="5022379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1303F657-7B5B-4B28-8EAA-386438351F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6612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F994D41E-0FC7-48BC-98E8-C6B199A7B04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86746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019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E44FD2-4D01-4152-92DA-14AD1463CC94}"/>
              </a:ext>
            </a:extLst>
          </p:cNvPr>
          <p:cNvSpPr/>
          <p:nvPr userDrawn="1"/>
        </p:nvSpPr>
        <p:spPr>
          <a:xfrm>
            <a:off x="879144" y="2301657"/>
            <a:ext cx="5257799" cy="437451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26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98215C85-583A-47EB-9DF8-64B29EB6A80E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7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61177" y="2461528"/>
            <a:ext cx="4555067" cy="2590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98279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98280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98279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3373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9130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232" y="2875541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1816A326-4045-4C75-A377-80F9FB746D83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852928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395728"/>
            <a:ext cx="3758184" cy="44622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3C66F5D-DEC7-40DB-ACC1-70F67F4C9F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86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8844A59-978B-47C0-B59A-F529FA41BF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23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A70C67-E4B2-45C8-BD5F-DF3679B00C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627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26758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2D8B3456-C246-4DC8-AC64-8E0B14B1E2F8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3A2111-9E77-40EF-86DB-0DCF4279EE04}"/>
              </a:ext>
            </a:extLst>
          </p:cNvPr>
          <p:cNvSpPr/>
          <p:nvPr userDrawn="1"/>
        </p:nvSpPr>
        <p:spPr>
          <a:xfrm>
            <a:off x="442913" y="2238229"/>
            <a:ext cx="11749087" cy="153852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B9AC69A-F349-47A4-BC2D-27B0A75144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2623018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AC4E2DC-6DA0-4F8B-846F-A0B6430B27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7794B2-6DF5-42E5-A435-F8FADACBCF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4893566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FC6F434-B720-414A-A92B-EFFC947E6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1650" y="2616710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DDFEB1-7872-4940-890E-713981F69C4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501650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F54982B-78F2-4014-A84C-F25539C6DC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1650" y="4433657"/>
            <a:ext cx="4853737" cy="1376965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56628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4D017-0A70-4D48-AAEC-419979E1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3D3D8768-54E8-4D31-BB00-E529F8857B7C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BC7E7-6231-47E3-8EF5-B694048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F16B4-2B81-4254-9C13-836431B5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015CF-499A-4BBE-9753-C58924478363}"/>
              </a:ext>
            </a:extLst>
          </p:cNvPr>
          <p:cNvSpPr/>
          <p:nvPr userDrawn="1"/>
        </p:nvSpPr>
        <p:spPr>
          <a:xfrm>
            <a:off x="1810787" y="2541781"/>
            <a:ext cx="2322576" cy="2322576"/>
          </a:xfrm>
          <a:prstGeom prst="ellipse">
            <a:avLst/>
          </a:pr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lumMod val="75000"/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5F4982-38CF-44F1-8F23-63FB784DDB3F}"/>
              </a:ext>
            </a:extLst>
          </p:cNvPr>
          <p:cNvSpPr/>
          <p:nvPr userDrawn="1"/>
        </p:nvSpPr>
        <p:spPr>
          <a:xfrm>
            <a:off x="3997452" y="2200193"/>
            <a:ext cx="3008376" cy="3008376"/>
          </a:xfrm>
          <a:prstGeom prst="ellipse">
            <a:avLst/>
          </a:prstGeom>
          <a:gradFill>
            <a:gsLst>
              <a:gs pos="100000">
                <a:schemeClr val="bg2">
                  <a:lumMod val="75000"/>
                  <a:alpha val="20000"/>
                </a:schemeClr>
              </a:gs>
              <a:gs pos="0">
                <a:schemeClr val="tx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9E2742-0CF7-4498-9804-D4E1B556238F}"/>
              </a:ext>
            </a:extLst>
          </p:cNvPr>
          <p:cNvSpPr/>
          <p:nvPr userDrawn="1"/>
        </p:nvSpPr>
        <p:spPr>
          <a:xfrm>
            <a:off x="6869918" y="1978150"/>
            <a:ext cx="3511296" cy="351129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6BA84852-3669-4ADB-BADA-A7F54196B2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73295" y="30711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32ADE7C-CB58-4543-8A89-D1BAA23B59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0075" y="5649340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EF70025-7AF3-426D-AAE8-5D25E1A5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5887" y="3909381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48A1176-4AC8-4197-8737-21A26EC6037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362457" y="5674484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E48A353-E825-43A2-9268-3772DF852C9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383566" y="5656692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89C6559-A412-4545-8BEA-9C8CF0E92D8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2860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B7BFF13-EDBB-45CE-97A5-A148A3ACA7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26786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CFD8A3C-72E7-4646-94B5-3D08F2A9B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03232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16E9923E-87D9-40DD-9F02-63A0EE936A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7157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8ED511-212A-DA4E-98FC-496D7B92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3F5D1F3-7B20-844A-AD7A-66AA1CAC255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419658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2875541"/>
            <a:ext cx="5653088" cy="272491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76007E83-8595-4850-A7C2-16D19205B3D0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909018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2891583"/>
            <a:ext cx="6096000" cy="27249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5790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28533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AECFA43-CD95-4331-BDD6-DA02FC838900}"/>
              </a:ext>
            </a:extLst>
          </p:cNvPr>
          <p:cNvSpPr/>
          <p:nvPr userDrawn="1"/>
        </p:nvSpPr>
        <p:spPr>
          <a:xfrm>
            <a:off x="0" y="1426745"/>
            <a:ext cx="12192000" cy="498348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8C63375D-CECC-439F-92E7-133DA695CD03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AA265DB5-0ACC-4872-94A9-E59194B1A49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800279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/>
              <a:t>Competitor 2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D93F8F87-5281-4F40-82FC-A4B985EAFE8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237506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/>
              <a:t>Competitor 1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DEEA12AF-CE7B-41C2-8A17-EC693ECF8C3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67839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/>
              <a:t>Competitor 3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5F18F8B8-2496-4093-BFC7-531592943EB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856931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/>
              <a:t>Competitor 4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7FA1C20D-8A7C-4FF1-8DFB-ECACC4C2BC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78331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/>
              <a:t>Competitor 5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9" name="Picture Placeholder 11" descr="Competitors logos quadrant">
            <a:extLst>
              <a:ext uri="{FF2B5EF4-FFF2-40B4-BE49-F238E27FC236}">
                <a16:creationId xmlns:a16="http://schemas.microsoft.com/office/drawing/2014/main" id="{62CD1D6A-EBAA-473C-A87B-407D209FA4F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55216" y="4546154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/>
              <a:t>Competitor 6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7B05968-4C1C-466A-8E74-060D9E16DA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6613" y="3922337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0E78D4-0FC2-422B-8A0E-4B77C857682A}"/>
              </a:ext>
            </a:extLst>
          </p:cNvPr>
          <p:cNvCxnSpPr/>
          <p:nvPr userDrawn="1"/>
        </p:nvCxnSpPr>
        <p:spPr>
          <a:xfrm>
            <a:off x="943519" y="3858087"/>
            <a:ext cx="1033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420273-FFF6-4145-952E-E1EC3C641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800" y="3876719"/>
            <a:ext cx="3866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14">
            <a:extLst>
              <a:ext uri="{FF2B5EF4-FFF2-40B4-BE49-F238E27FC236}">
                <a16:creationId xmlns:a16="http://schemas.microsoft.com/office/drawing/2014/main" id="{D916D7D1-7F63-4867-9C6C-31228BEAC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4329" y="2259757"/>
            <a:ext cx="1463040" cy="987552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3D1C529-2673-461C-AD18-9EDFAA659C0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601699" y="3922337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900A478-228D-4DD3-985B-4DF3CC8289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18845" y="5880592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34D00100-49AA-43BE-AF2F-0E9CEC49EA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31544" y="1640745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902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092" y="1805693"/>
            <a:ext cx="3758184" cy="461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582933"/>
            <a:ext cx="3758184" cy="384048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171453"/>
            <a:ext cx="3758184" cy="425196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95FF2268-4358-450E-816D-A9B733AAAA91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2954554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3339644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2078801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2463891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2512808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2897898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A49833F3-6413-44EC-8040-1491632517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613" y="3750523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2438" indent="-2857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452438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ED92B51-6B31-41E1-908C-1D392F31AA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56757" y="2874770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395288" indent="-228600">
              <a:buClr>
                <a:schemeClr val="bg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521B8C30-3AD9-43DC-A76C-342C3CD53A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94797" y="3308777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39725" indent="-179388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BF6E52A-5DC5-8A44-8397-829FF33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E3B0746-B135-6943-B0F2-D32EF8E8B42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489694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26622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5D2C07BE-04F4-4655-9333-D2C6538C585F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93014"/>
          </a:xfrm>
        </p:spPr>
        <p:txBody>
          <a:bodyPr lIns="36000" tIns="0" rIns="0" b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8647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2230316"/>
            <a:ext cx="12192000" cy="3346704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E80CF752-DF60-487D-8F89-F4EBEC8DE588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EAB0330-0960-495D-9FAC-850DB0CAFF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7E6D8-B21E-4D49-AF8E-C735B517506B}"/>
              </a:ext>
            </a:extLst>
          </p:cNvPr>
          <p:cNvSpPr/>
          <p:nvPr userDrawn="1"/>
        </p:nvSpPr>
        <p:spPr>
          <a:xfrm>
            <a:off x="0" y="3623709"/>
            <a:ext cx="12192000" cy="54864"/>
          </a:xfrm>
          <a:prstGeom prst="rect">
            <a:avLst/>
          </a:prstGeom>
          <a:gradFill>
            <a:gsLst>
              <a:gs pos="100000">
                <a:srgbClr val="6D3B4F"/>
              </a:gs>
              <a:gs pos="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CECCEB-7C61-48C7-8F81-9ECE7ABA9E67}"/>
              </a:ext>
            </a:extLst>
          </p:cNvPr>
          <p:cNvSpPr/>
          <p:nvPr userDrawn="1"/>
        </p:nvSpPr>
        <p:spPr>
          <a:xfrm>
            <a:off x="852661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7F8095-EAF8-4F5A-B2A6-0476B8D2EAF0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B58FA02-066D-4A4D-BFEA-4ABCF3B550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88108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83A77CFD-3FEF-4E6F-BC4F-8ED7F101103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D6E2C46-79E6-4C33-A9DE-9F0BE919969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24487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1BFD035-7AF1-47EA-9F1C-AE04879DA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12360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2B5368-5C92-477C-B64A-0B1236EC471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613D924-E33A-4DAE-B253-E9668378EC7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C346CE6-85D2-4744-ABBA-4EB5E51EB80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0023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0D7E5C35-923C-473E-8BB9-F2F1AB3A2B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56DD156-6646-433D-ABE8-CB244D53D6C1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33C4CE-CEA6-4AC9-B1DB-8224A4517350}"/>
              </a:ext>
            </a:extLst>
          </p:cNvPr>
          <p:cNvSpPr/>
          <p:nvPr userDrawn="1"/>
        </p:nvSpPr>
        <p:spPr>
          <a:xfrm>
            <a:off x="3039908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1AA6E8-880E-404C-8BCA-7949D28E7AF8}"/>
              </a:ext>
            </a:extLst>
          </p:cNvPr>
          <p:cNvSpPr/>
          <p:nvPr userDrawn="1"/>
        </p:nvSpPr>
        <p:spPr>
          <a:xfrm>
            <a:off x="5227155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7D3B90E-8FC3-4B84-A2BB-8862D5EC070B}"/>
              </a:ext>
            </a:extLst>
          </p:cNvPr>
          <p:cNvSpPr/>
          <p:nvPr userDrawn="1"/>
        </p:nvSpPr>
        <p:spPr>
          <a:xfrm>
            <a:off x="7414402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3E9DB54-6797-4300-B6CA-0A9CF186B458}"/>
              </a:ext>
            </a:extLst>
          </p:cNvPr>
          <p:cNvSpPr/>
          <p:nvPr userDrawn="1"/>
        </p:nvSpPr>
        <p:spPr>
          <a:xfrm>
            <a:off x="9601649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628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740998"/>
            <a:ext cx="2759105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/>
              <a:t>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30E854EE-1CE2-4A12-8389-5D74704BFE57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7608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6EC64A7-7FE6-41B3-B27F-E6B0C0BAA1FD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3983038" y="740998"/>
            <a:ext cx="6159583" cy="465063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table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18040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1613512"/>
            <a:ext cx="12192000" cy="2743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B4EFCF-84EC-4420-9A2B-7C028E7505B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7244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3C20DBAD-9FE7-4F62-B952-1D72DC8B9A7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9812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AE95BF3-594D-4F6F-95D5-18D8A51D519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466232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20C02105-DF04-4ED8-B0DE-5EC38953AC9D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988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88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3988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1420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420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1420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900579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00579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7900579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1258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8786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0421F69B-C42D-49D9-AF83-64A350134C35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75465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5465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14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D21D8720-648F-4748-B19E-15B596D77B9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75465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E31B211B-885A-40F6-A25D-6EDF68FBD3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75465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9" name="Picture Placeholder 11">
            <a:extLst>
              <a:ext uri="{FF2B5EF4-FFF2-40B4-BE49-F238E27FC236}">
                <a16:creationId xmlns:a16="http://schemas.microsoft.com/office/drawing/2014/main" id="{C2F4D19D-CC90-455D-8947-5DCD00EA92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6614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532112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32112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3261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E2C9DE6-67CA-4E0C-8A51-B7AC8BD5AE9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532112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52A6B3A-E7C7-42AC-A91D-7921E2DCA4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32112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5" name="Picture Placeholder 11">
            <a:extLst>
              <a:ext uri="{FF2B5EF4-FFF2-40B4-BE49-F238E27FC236}">
                <a16:creationId xmlns:a16="http://schemas.microsoft.com/office/drawing/2014/main" id="{BDE373C5-22C4-4D2E-B2C9-747EA0C709E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3261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DF658B1C-69F4-44D8-97E9-5536A307168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088759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E49F5D3C-52A4-4CF3-9C76-8E7F4AD06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8759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1AEC50E2-8D09-4E52-90BC-C296ED16B93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949908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A890E15-BFA6-4C98-BF47-CD2501130937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088759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65EAB51A-2C46-46D9-9E90-A9C9D97706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8759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1" name="Picture Placeholder 11">
            <a:extLst>
              <a:ext uri="{FF2B5EF4-FFF2-40B4-BE49-F238E27FC236}">
                <a16:creationId xmlns:a16="http://schemas.microsoft.com/office/drawing/2014/main" id="{A8E96B85-B153-4EB9-8F26-0E948B5DC17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949908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1676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6298520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A9DB5225-AB58-4C45-B081-B4B2512F6F99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4974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1E42105A-8901-45BF-9233-D1C9076AA50C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4384" y="1377832"/>
            <a:ext cx="3730750" cy="37820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7107B0-5001-4D98-9D90-6DB407B0C99E}"/>
              </a:ext>
            </a:extLst>
          </p:cNvPr>
          <p:cNvSpPr/>
          <p:nvPr userDrawn="1"/>
        </p:nvSpPr>
        <p:spPr>
          <a:xfrm>
            <a:off x="7219540" y="1527734"/>
            <a:ext cx="329184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5BAF7D-E84D-4AEA-9267-5A89F2D57394}"/>
              </a:ext>
            </a:extLst>
          </p:cNvPr>
          <p:cNvSpPr/>
          <p:nvPr userDrawn="1"/>
        </p:nvSpPr>
        <p:spPr>
          <a:xfrm>
            <a:off x="9664979" y="1527734"/>
            <a:ext cx="329184" cy="327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C2C2B5-DF2F-44D9-8AD0-91755942639B}"/>
              </a:ext>
            </a:extLst>
          </p:cNvPr>
          <p:cNvSpPr/>
          <p:nvPr userDrawn="1"/>
        </p:nvSpPr>
        <p:spPr>
          <a:xfrm>
            <a:off x="7219540" y="2784622"/>
            <a:ext cx="329184" cy="3276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C2358-0880-4DCC-B591-574B77C88AF3}"/>
              </a:ext>
            </a:extLst>
          </p:cNvPr>
          <p:cNvSpPr/>
          <p:nvPr userDrawn="1"/>
        </p:nvSpPr>
        <p:spPr>
          <a:xfrm>
            <a:off x="9664979" y="2784622"/>
            <a:ext cx="329184" cy="327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7B18BE-4EA4-4304-9B25-9AFC3F1868EC}"/>
              </a:ext>
            </a:extLst>
          </p:cNvPr>
          <p:cNvSpPr/>
          <p:nvPr userDrawn="1"/>
        </p:nvSpPr>
        <p:spPr>
          <a:xfrm>
            <a:off x="7219540" y="4041509"/>
            <a:ext cx="329184" cy="32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0C470-7D62-4550-AD27-E5BE738863B2}"/>
              </a:ext>
            </a:extLst>
          </p:cNvPr>
          <p:cNvSpPr/>
          <p:nvPr userDrawn="1"/>
        </p:nvSpPr>
        <p:spPr>
          <a:xfrm>
            <a:off x="9664979" y="4041509"/>
            <a:ext cx="329184" cy="327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BD8106-14EB-4162-8957-82C7E455B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059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E4100F4-A1CC-43D0-96D1-E78EC88BAC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059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4F231A8-6423-4204-8A45-BD1BAAD2C15D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3059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30B9E51-E0C5-4A35-BEE4-403EC90B949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3059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BEF9D2-60F1-4384-BF4C-DCE3EDF0F3A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3059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F998711-69B2-43A8-A7D8-E7A288289C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059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B47401-961F-4A4C-8D84-D03D8A8BE7F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66497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948BF1-3892-42AB-AEF7-4A687A9AE9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497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C37FED-20A3-48CB-B63E-181FBBF8F3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66497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32AD82-37DD-4D41-8921-3CBF761FEB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497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D98E47-00B1-412D-9DBB-62ACC0398C8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66497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753B197-EDD7-45BA-A120-4C3343A3FC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497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66648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331139"/>
            <a:ext cx="4584212" cy="1107114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54F3C75-6DC7-48FB-9D2A-FBFA399B31E2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Autofit/>
          </a:bodyPr>
          <a:lstStyle>
            <a:lvl1pPr marL="216000" indent="-21600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95011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  <a:solidFill>
            <a:schemeClr val="tx1">
              <a:alpha val="90000"/>
            </a:schemeClr>
          </a:solidFill>
        </p:spPr>
        <p:txBody>
          <a:bodyPr tIns="252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6F64230-8502-4625-8B46-566045893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26767" y="540067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B08C5A6-5B1B-4D50-A772-24B26B7B80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4879" y="5695950"/>
            <a:ext cx="3384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victoria@fabrikam.com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C49BB1D-A8D4-4E41-8A43-F84FDE9EE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12303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DD82CF91-0C32-4E77-9CBF-A777B27493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2415" y="5695559"/>
            <a:ext cx="270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404-555-0115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F7B6245-3D6D-418F-83D6-C8DE0293C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6571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410B445-6FE4-4773-A905-61A2C5C69B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36683" y="5695559"/>
            <a:ext cx="324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2293775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9E0FDC-7174-4CCC-8759-832F13BB97E3}"/>
              </a:ext>
            </a:extLst>
          </p:cNvPr>
          <p:cNvSpPr/>
          <p:nvPr userDrawn="1"/>
        </p:nvSpPr>
        <p:spPr>
          <a:xfrm>
            <a:off x="6120456" y="2371154"/>
            <a:ext cx="5165454" cy="14904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8867A-E08C-4237-858A-8806988D6BFB}"/>
              </a:ext>
            </a:extLst>
          </p:cNvPr>
          <p:cNvSpPr/>
          <p:nvPr userDrawn="1"/>
        </p:nvSpPr>
        <p:spPr>
          <a:xfrm>
            <a:off x="906089" y="1804226"/>
            <a:ext cx="5214367" cy="2057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7BC90D75-AF56-4650-A5B6-B66ECC6EEDFE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46857" y="4156047"/>
            <a:ext cx="3276000" cy="385091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6857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8006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59308" y="4156047"/>
            <a:ext cx="3276000" cy="334919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59308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20457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0601F736-3A21-4DC5-AFCA-F1729A2547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9280" y="2177705"/>
            <a:ext cx="4403527" cy="1315520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A341BE-3657-48DB-B26D-8D13FDC44D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67060" y="2740330"/>
            <a:ext cx="4425658" cy="75289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4771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1326250"/>
            <a:ext cx="4584212" cy="1353312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E8F02FAA-B4B9-431B-B845-457DD3122726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2893665"/>
            <a:ext cx="4584212" cy="153863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E90A1C-4042-4F0F-BBF6-19CE0BDB72B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6601" y="4579181"/>
            <a:ext cx="4584212" cy="1097719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1448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ith Capy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D0000-7C67-41EE-B43F-AE22457B36AB}"/>
              </a:ext>
            </a:extLst>
          </p:cNvPr>
          <p:cNvSpPr/>
          <p:nvPr userDrawn="1"/>
        </p:nvSpPr>
        <p:spPr>
          <a:xfrm>
            <a:off x="0" y="1737360"/>
            <a:ext cx="5047488" cy="5120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42867"/>
            <a:ext cx="3232108" cy="566931"/>
          </a:xfrm>
        </p:spPr>
        <p:txBody>
          <a:bodyPr lIns="36000" tIns="0" rIns="0" bIns="0"/>
          <a:lstStyle/>
          <a:p>
            <a:r>
              <a:rPr lang="en-US" noProof="0"/>
              <a:t>Title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685F6494-6915-4CD0-AD3C-7DFF34BBF6EA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8253" y="3022847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8253" y="3390381"/>
            <a:ext cx="3757265" cy="696037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18253" y="2373098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097124" y="867177"/>
            <a:ext cx="5699305" cy="117496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040340" y="2277360"/>
            <a:ext cx="2029968" cy="3533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118253" y="5004312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18254" y="5371846"/>
            <a:ext cx="3757266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118253" y="43545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711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84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2DEF1B-00D0-44E1-8603-CE979D2C4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88" y="2028826"/>
            <a:ext cx="4726800" cy="725776"/>
          </a:xfrm>
          <a:solidFill>
            <a:schemeClr val="accent1">
              <a:alpha val="60000"/>
            </a:schemeClr>
          </a:solidFill>
        </p:spPr>
        <p:txBody>
          <a:bodyPr vert="horz" lIns="396000" tIns="45720" rIns="91440" bIns="45720" rtlCol="0" anchor="ctr" anchorCtr="0">
            <a:no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/>
              <a:t>Click to Edit Title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633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1479DD-CE43-4425-B485-C8F1C75475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97939"/>
            <a:ext cx="10515600" cy="3874709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2000"/>
            </a:lvl1pPr>
            <a:lvl2pPr marL="6858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1430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A2CF1C4A-0DFD-4EB6-8011-EEA8ED5C229C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79375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675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E510ABD4-4D20-4E36-B918-45FF107C9074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74478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1838558"/>
            <a:ext cx="5653088" cy="376189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/>
          <a:lstStyle/>
          <a:p>
            <a:fld id="{1D9E3E2E-EF54-4A2A-A0E2-06871648067F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1838558"/>
            <a:ext cx="6096000" cy="376189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E84782-CEED-4A74-8650-9CC907EA720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166173"/>
            <a:ext cx="4817357" cy="338901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4442761-B05F-4E61-83C8-DA8019B093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614467"/>
            <a:ext cx="4817357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75CE59E-BBF8-4A23-A2D4-859D2A375B8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5790" y="2166173"/>
            <a:ext cx="4859598" cy="338902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lang="en-US" sz="2200" b="1">
                <a:latin typeface="+mj-lt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8F94DDD-6A48-4E09-A419-FAF3E395AB5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5790" y="2614467"/>
            <a:ext cx="4859598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32540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 cstate="print">
            <a:alphaModFix amt="21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 anchor="b" anchorCtr="0"/>
          <a:lstStyle/>
          <a:p>
            <a:fld id="{5E2CDBE0-87B6-4E0B-B092-F45404A21639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DF9619-89F0-4C89-BF3C-FB75431C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148" y="622349"/>
            <a:ext cx="7835705" cy="112461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64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0252F482-34D9-44FF-9E33-DC99E4F33DDA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15305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95AFC1-BF2C-4C83-B474-7121F9C0BC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457199"/>
            <a:ext cx="5653088" cy="540385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1E0DE3A8-5A43-4FF8-B996-609B96DDC5C8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CAA0F2-C20F-4289-BFB8-9BC2C65A8B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26250"/>
            <a:ext cx="4574551" cy="4484150"/>
          </a:xfrm>
        </p:spPr>
        <p:txBody>
          <a:bodyPr vert="horz" lIns="36000" tIns="0" rIns="0" bIns="0" rtlCol="0">
            <a:normAutofit/>
          </a:bodyPr>
          <a:lstStyle>
            <a:lvl1pPr marL="0" indent="0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661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2B01D7-FF7F-4010-83D9-AB6A7875172C}" type="datetime1">
              <a:rPr lang="en-US" noProof="0" smtClean="0"/>
              <a:t>7/16/2025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46F9B8-64BA-45E5-845E-CA6696C2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75" y="742867"/>
            <a:ext cx="7402050" cy="566931"/>
          </a:xfrm>
        </p:spPr>
        <p:txBody>
          <a:bodyPr lIns="36000" tIns="0" rIns="0" bIns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04937D3-320F-475C-B607-8D8AE31FF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8724" y="2277980"/>
            <a:ext cx="11290364" cy="412282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8404903-B722-4F8B-94E9-F478DB3A75E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394975" y="1377834"/>
            <a:ext cx="7402050" cy="540000"/>
          </a:xfrm>
        </p:spPr>
        <p:txBody>
          <a:bodyPr vert="horz" lIns="36000" tIns="0" rIns="0" bIns="0" rtlCol="0">
            <a:normAutofit/>
          </a:bodyPr>
          <a:lstStyle>
            <a:lvl1pPr marL="0" indent="0" algn="ctr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218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C1590D-4639-4494-A37B-A15E7114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40C1F5F-4B50-4906-83E6-9A2F1CB1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161" y="2982416"/>
            <a:ext cx="1645920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2EC0A4-5E0C-44C7-B8BF-100C17934C9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99426" y="1924687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Master text</a:t>
            </a:r>
            <a:br>
              <a:rPr lang="en-US"/>
            </a:br>
            <a:r>
              <a:rPr lang="en-US"/>
              <a:t>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9E18E3-2E11-4B74-AF2C-001F81DE3F24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611286" y="2982416"/>
            <a:ext cx="138988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D61E6447-2CC7-47A3-8681-4133CCCB54D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694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AD91B82-5EEF-4712-A699-B8302B6558D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14673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FAEB2B-6A01-4C63-ACA3-03B6E2919E8A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55269" y="2982416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9680D39-3D54-40CF-ABCB-BA448F099B30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09170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Master text</a:t>
            </a:r>
            <a:br>
              <a:rPr lang="en-US"/>
            </a:br>
            <a:r>
              <a:rPr lang="en-US"/>
              <a:t>styles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E81CA5F1-31CE-4D4C-A27D-2B342ECD994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61249" y="360541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C3544C3-FDC7-4C8F-A615-9529597C549D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15161" y="2982416"/>
            <a:ext cx="2197045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691DC2D-3064-4822-9D2D-80D59EA85EBB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69062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Master text</a:t>
            </a:r>
            <a:br>
              <a:rPr lang="en-US"/>
            </a:br>
            <a:r>
              <a:rPr lang="en-US"/>
              <a:t>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30FD286-B22E-4EEB-8B67-4CE7BF2FBA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21141" y="3605411"/>
            <a:ext cx="1280160" cy="89611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DCAE751-A04A-4A9B-8EE4-3E1B64E955F3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88266" y="4704396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FD07BB-52C2-4F52-A969-6778D844E8D4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874713" y="5838788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E1D5C74-7DD8-44F1-8142-1961D0C932B3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55269" y="470439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A6D3509-A776-4654-B6B2-F528C9FE7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195163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u-RU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CA4A1CD-2E82-40FA-88EC-3D9F238493C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7665" y="192771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u-RU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76CA787-1443-453E-A0C1-A9391E1B64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88266" y="1931188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827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530037"/>
            <a:ext cx="12192000" cy="327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78" name="Freeform 6"/>
          <p:cNvSpPr/>
          <p:nvPr userDrawn="1"/>
        </p:nvSpPr>
        <p:spPr bwMode="auto">
          <a:xfrm>
            <a:off x="11435683" y="6523960"/>
            <a:ext cx="756316" cy="334040"/>
          </a:xfrm>
          <a:custGeom>
            <a:avLst/>
            <a:gdLst>
              <a:gd name="T0" fmla="*/ 1440 w 1440"/>
              <a:gd name="T1" fmla="*/ 0 h 636"/>
              <a:gd name="T2" fmla="*/ 635 w 1440"/>
              <a:gd name="T3" fmla="*/ 0 h 636"/>
              <a:gd name="T4" fmla="*/ 0 w 1440"/>
              <a:gd name="T5" fmla="*/ 636 h 636"/>
              <a:gd name="T6" fmla="*/ 0 w 1440"/>
              <a:gd name="T7" fmla="*/ 636 h 636"/>
              <a:gd name="T8" fmla="*/ 635 w 1440"/>
              <a:gd name="T9" fmla="*/ 636 h 636"/>
              <a:gd name="T10" fmla="*/ 1270 w 1440"/>
              <a:gd name="T11" fmla="*/ 636 h 636"/>
              <a:gd name="T12" fmla="*/ 1440 w 1440"/>
              <a:gd name="T13" fmla="*/ 636 h 636"/>
              <a:gd name="T14" fmla="*/ 1440 w 1440"/>
              <a:gd name="T15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0" h="636">
                <a:moveTo>
                  <a:pt x="1440" y="0"/>
                </a:moveTo>
                <a:lnTo>
                  <a:pt x="635" y="0"/>
                </a:lnTo>
                <a:lnTo>
                  <a:pt x="0" y="636"/>
                </a:lnTo>
                <a:lnTo>
                  <a:pt x="0" y="636"/>
                </a:lnTo>
                <a:lnTo>
                  <a:pt x="635" y="636"/>
                </a:lnTo>
                <a:lnTo>
                  <a:pt x="1270" y="636"/>
                </a:lnTo>
                <a:lnTo>
                  <a:pt x="1440" y="636"/>
                </a:lnTo>
                <a:lnTo>
                  <a:pt x="1440" y="0"/>
                </a:lnTo>
                <a:close/>
              </a:path>
            </a:pathLst>
          </a:custGeom>
          <a:solidFill>
            <a:srgbClr val="06A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lvl="0" algn="ctr"/>
            <a:endParaRPr lang="en-IN" sz="2400">
              <a:solidFill>
                <a:schemeClr val="lt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8187" y="6536419"/>
            <a:ext cx="1858201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67">
                <a:solidFill>
                  <a:schemeClr val="bg1">
                    <a:lumMod val="50000"/>
                  </a:schemeClr>
                </a:solidFill>
              </a:rPr>
              <a:t>IDC Digital. Copyright 2023.</a:t>
            </a:r>
          </a:p>
        </p:txBody>
      </p:sp>
      <p:sp>
        <p:nvSpPr>
          <p:cNvPr id="71" name="TextBox 70"/>
          <p:cNvSpPr txBox="1"/>
          <p:nvPr userDrawn="1"/>
        </p:nvSpPr>
        <p:spPr>
          <a:xfrm>
            <a:off x="11712021" y="6508598"/>
            <a:ext cx="40588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2E5C66C-2254-47AF-86C1-EDB515721934}" type="slidenum">
              <a:rPr lang="en-IN" sz="1467" smtClean="0">
                <a:solidFill>
                  <a:schemeClr val="bg1"/>
                </a:solidFill>
              </a:rPr>
              <a:t>‹#›</a:t>
            </a:fld>
            <a:endParaRPr lang="en-IN" sz="1467">
              <a:solidFill>
                <a:schemeClr val="bg1"/>
              </a:solidFill>
            </a:endParaRPr>
          </a:p>
        </p:txBody>
      </p:sp>
      <p:sp>
        <p:nvSpPr>
          <p:cNvPr id="79" name="Title Placeholder 1"/>
          <p:cNvSpPr>
            <a:spLocks noGrp="1"/>
          </p:cNvSpPr>
          <p:nvPr>
            <p:ph type="title"/>
          </p:nvPr>
        </p:nvSpPr>
        <p:spPr>
          <a:xfrm>
            <a:off x="406400" y="177801"/>
            <a:ext cx="9652000" cy="512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177800"/>
            <a:ext cx="101600" cy="508000"/>
          </a:xfrm>
          <a:prstGeom prst="rect">
            <a:avLst/>
          </a:prstGeom>
          <a:solidFill>
            <a:srgbClr val="06A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267580280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I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1C1BC2A-AC4B-1D46-8505-22098B7B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64" y="157832"/>
            <a:ext cx="7755236" cy="408237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/>
            <a:endParaRPr lang="en-US" sz="2200" b="1">
              <a:solidFill>
                <a:schemeClr val="bg1"/>
              </a:solidFill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34191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s slide layout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pic>
        <p:nvPicPr>
          <p:cNvPr id="6" name="Picture 5" descr="A picture containing blue, holding, clear, kite&#10;&#10;Description automatically generated">
            <a:extLst>
              <a:ext uri="{FF2B5EF4-FFF2-40B4-BE49-F238E27FC236}">
                <a16:creationId xmlns:a16="http://schemas.microsoft.com/office/drawing/2014/main" id="{30F30DCA-A3CF-4547-B203-D93FDCD25C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7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23006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0130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8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57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988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44CF3DD-67D1-2794-1077-53B20BC05A68}"/>
              </a:ext>
            </a:extLst>
          </p:cNvPr>
          <p:cNvSpPr txBox="1">
            <a:spLocks/>
          </p:cNvSpPr>
          <p:nvPr userDrawn="1"/>
        </p:nvSpPr>
        <p:spPr>
          <a:xfrm>
            <a:off x="3704167" y="6492875"/>
            <a:ext cx="4783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Montserrat" pitchFamily="2" charset="77"/>
              </a:rPr>
              <a:t>© 2025 IDC Technologies. All rights reserved - Confidential</a:t>
            </a:r>
            <a:endParaRPr lang="en-AE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1497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7" r:id="rId12"/>
    <p:sldLayoutId id="2147483928" r:id="rId13"/>
    <p:sldLayoutId id="2147483926" r:id="rId14"/>
    <p:sldLayoutId id="2147483929" r:id="rId15"/>
    <p:sldLayoutId id="2147483810" r:id="rId16"/>
    <p:sldLayoutId id="2147483811" r:id="rId17"/>
    <p:sldLayoutId id="2147483812" r:id="rId18"/>
    <p:sldLayoutId id="2147483813" r:id="rId19"/>
    <p:sldLayoutId id="2147483815" r:id="rId20"/>
    <p:sldLayoutId id="2147483817" r:id="rId21"/>
    <p:sldLayoutId id="2147483818" r:id="rId22"/>
    <p:sldLayoutId id="2147483820" r:id="rId23"/>
    <p:sldLayoutId id="2147483821" r:id="rId24"/>
    <p:sldLayoutId id="2147483822" r:id="rId25"/>
    <p:sldLayoutId id="2147483823" r:id="rId26"/>
    <p:sldLayoutId id="2147483824" r:id="rId27"/>
    <p:sldLayoutId id="2147483825" r:id="rId28"/>
    <p:sldLayoutId id="2147483826" r:id="rId29"/>
    <p:sldLayoutId id="2147483827" r:id="rId30"/>
    <p:sldLayoutId id="2147483828" r:id="rId31"/>
    <p:sldLayoutId id="2147483829" r:id="rId32"/>
    <p:sldLayoutId id="2147483830" r:id="rId33"/>
    <p:sldLayoutId id="2147483831" r:id="rId34"/>
    <p:sldLayoutId id="2147483832" r:id="rId35"/>
    <p:sldLayoutId id="2147483833" r:id="rId36"/>
    <p:sldLayoutId id="2147483834" r:id="rId37"/>
    <p:sldLayoutId id="2147483835" r:id="rId38"/>
    <p:sldLayoutId id="2147483836" r:id="rId39"/>
    <p:sldLayoutId id="2147483837" r:id="rId40"/>
    <p:sldLayoutId id="2147483838" r:id="rId41"/>
    <p:sldLayoutId id="2147483839" r:id="rId42"/>
    <p:sldLayoutId id="2147483840" r:id="rId43"/>
    <p:sldLayoutId id="2147483841" r:id="rId44"/>
    <p:sldLayoutId id="2147483842" r:id="rId45"/>
    <p:sldLayoutId id="2147483843" r:id="rId46"/>
    <p:sldLayoutId id="2147483844" r:id="rId47"/>
    <p:sldLayoutId id="2147483845" r:id="rId48"/>
    <p:sldLayoutId id="2147483846" r:id="rId49"/>
    <p:sldLayoutId id="2147483847" r:id="rId50"/>
    <p:sldLayoutId id="2147483848" r:id="rId51"/>
    <p:sldLayoutId id="2147483849" r:id="rId52"/>
    <p:sldLayoutId id="2147483850" r:id="rId53"/>
    <p:sldLayoutId id="2147483851" r:id="rId54"/>
    <p:sldLayoutId id="2147483852" r:id="rId55"/>
    <p:sldLayoutId id="2147483853" r:id="rId56"/>
    <p:sldLayoutId id="2147483854" r:id="rId57"/>
    <p:sldLayoutId id="2147483855" r:id="rId58"/>
    <p:sldLayoutId id="2147483857" r:id="rId59"/>
    <p:sldLayoutId id="2147483858" r:id="rId6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emf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7.emf"/><Relationship Id="rId7" Type="http://schemas.openxmlformats.org/officeDocument/2006/relationships/image" Target="../media/image37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5.jpeg"/><Relationship Id="rId5" Type="http://schemas.openxmlformats.org/officeDocument/2006/relationships/image" Target="../media/image374.jpeg"/><Relationship Id="rId4" Type="http://schemas.openxmlformats.org/officeDocument/2006/relationships/image" Target="../media/image373.jpeg"/><Relationship Id="rId9" Type="http://schemas.openxmlformats.org/officeDocument/2006/relationships/image" Target="../media/image3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3.jpeg"/><Relationship Id="rId7" Type="http://schemas.openxmlformats.org/officeDocument/2006/relationships/image" Target="../media/image376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5.jpeg"/><Relationship Id="rId5" Type="http://schemas.openxmlformats.org/officeDocument/2006/relationships/image" Target="../media/image374.jpeg"/><Relationship Id="rId4" Type="http://schemas.openxmlformats.org/officeDocument/2006/relationships/image" Target="../media/image379.jpeg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050E052_663C04CE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3.jpe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9" Type="http://schemas.openxmlformats.org/officeDocument/2006/relationships/image" Target="../media/image38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jpeg"/><Relationship Id="rId3" Type="http://schemas.openxmlformats.org/officeDocument/2006/relationships/image" Target="../media/image380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3.jpeg"/><Relationship Id="rId5" Type="http://schemas.openxmlformats.org/officeDocument/2006/relationships/image" Target="../media/image382.png"/><Relationship Id="rId10" Type="http://schemas.openxmlformats.org/officeDocument/2006/relationships/image" Target="../media/image388.png"/><Relationship Id="rId4" Type="http://schemas.openxmlformats.org/officeDocument/2006/relationships/image" Target="../media/image381.png"/><Relationship Id="rId9" Type="http://schemas.openxmlformats.org/officeDocument/2006/relationships/image" Target="../media/image3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emf"/><Relationship Id="rId3" Type="http://schemas.openxmlformats.org/officeDocument/2006/relationships/image" Target="../media/image389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Relationship Id="rId9" Type="http://schemas.openxmlformats.org/officeDocument/2006/relationships/image" Target="../media/image39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eg"/><Relationship Id="rId2" Type="http://schemas.openxmlformats.org/officeDocument/2006/relationships/image" Target="../media/image39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jpeg"/><Relationship Id="rId2" Type="http://schemas.openxmlformats.org/officeDocument/2006/relationships/image" Target="../media/image39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jpeg"/><Relationship Id="rId2" Type="http://schemas.openxmlformats.org/officeDocument/2006/relationships/image" Target="../media/image398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jpeg"/><Relationship Id="rId2" Type="http://schemas.openxmlformats.org/officeDocument/2006/relationships/image" Target="../media/image401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ctechnologies.com/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emf"/><Relationship Id="rId5" Type="http://schemas.openxmlformats.org/officeDocument/2006/relationships/image" Target="../media/image16.jpeg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1.png"/><Relationship Id="rId21" Type="http://schemas.openxmlformats.org/officeDocument/2006/relationships/image" Target="../media/image55.png"/><Relationship Id="rId42" Type="http://schemas.openxmlformats.org/officeDocument/2006/relationships/image" Target="../media/image76.svg"/><Relationship Id="rId63" Type="http://schemas.openxmlformats.org/officeDocument/2006/relationships/image" Target="../media/image97.png"/><Relationship Id="rId84" Type="http://schemas.openxmlformats.org/officeDocument/2006/relationships/image" Target="../media/image118.svg"/><Relationship Id="rId138" Type="http://schemas.openxmlformats.org/officeDocument/2006/relationships/image" Target="../media/image172.svg"/><Relationship Id="rId159" Type="http://schemas.openxmlformats.org/officeDocument/2006/relationships/image" Target="../media/image193.png"/><Relationship Id="rId170" Type="http://schemas.openxmlformats.org/officeDocument/2006/relationships/image" Target="../media/image204.svg"/><Relationship Id="rId191" Type="http://schemas.openxmlformats.org/officeDocument/2006/relationships/image" Target="../media/image225.png"/><Relationship Id="rId205" Type="http://schemas.openxmlformats.org/officeDocument/2006/relationships/image" Target="../media/image239.jpeg"/><Relationship Id="rId107" Type="http://schemas.openxmlformats.org/officeDocument/2006/relationships/image" Target="../media/image141.png"/><Relationship Id="rId11" Type="http://schemas.openxmlformats.org/officeDocument/2006/relationships/image" Target="../media/image45.png"/><Relationship Id="rId32" Type="http://schemas.openxmlformats.org/officeDocument/2006/relationships/image" Target="../media/image66.svg"/><Relationship Id="rId53" Type="http://schemas.openxmlformats.org/officeDocument/2006/relationships/image" Target="../media/image87.png"/><Relationship Id="rId74" Type="http://schemas.openxmlformats.org/officeDocument/2006/relationships/image" Target="../media/image108.svg"/><Relationship Id="rId128" Type="http://schemas.openxmlformats.org/officeDocument/2006/relationships/image" Target="../media/image162.svg"/><Relationship Id="rId149" Type="http://schemas.openxmlformats.org/officeDocument/2006/relationships/image" Target="../media/image183.png"/><Relationship Id="rId5" Type="http://schemas.openxmlformats.org/officeDocument/2006/relationships/image" Target="../media/image7.emf"/><Relationship Id="rId95" Type="http://schemas.openxmlformats.org/officeDocument/2006/relationships/image" Target="../media/image129.png"/><Relationship Id="rId160" Type="http://schemas.openxmlformats.org/officeDocument/2006/relationships/image" Target="../media/image194.svg"/><Relationship Id="rId181" Type="http://schemas.openxmlformats.org/officeDocument/2006/relationships/image" Target="../media/image215.png"/><Relationship Id="rId22" Type="http://schemas.openxmlformats.org/officeDocument/2006/relationships/image" Target="../media/image56.svg"/><Relationship Id="rId43" Type="http://schemas.openxmlformats.org/officeDocument/2006/relationships/image" Target="../media/image77.png"/><Relationship Id="rId64" Type="http://schemas.openxmlformats.org/officeDocument/2006/relationships/image" Target="../media/image98.svg"/><Relationship Id="rId118" Type="http://schemas.openxmlformats.org/officeDocument/2006/relationships/image" Target="../media/image152.svg"/><Relationship Id="rId139" Type="http://schemas.openxmlformats.org/officeDocument/2006/relationships/image" Target="../media/image173.png"/><Relationship Id="rId85" Type="http://schemas.openxmlformats.org/officeDocument/2006/relationships/image" Target="../media/image119.png"/><Relationship Id="rId150" Type="http://schemas.openxmlformats.org/officeDocument/2006/relationships/image" Target="../media/image184.svg"/><Relationship Id="rId171" Type="http://schemas.openxmlformats.org/officeDocument/2006/relationships/image" Target="../media/image205.png"/><Relationship Id="rId192" Type="http://schemas.openxmlformats.org/officeDocument/2006/relationships/image" Target="../media/image226.svg"/><Relationship Id="rId206" Type="http://schemas.openxmlformats.org/officeDocument/2006/relationships/image" Target="../media/image240.png"/><Relationship Id="rId12" Type="http://schemas.openxmlformats.org/officeDocument/2006/relationships/image" Target="../media/image46.svg"/><Relationship Id="rId33" Type="http://schemas.openxmlformats.org/officeDocument/2006/relationships/image" Target="../media/image67.png"/><Relationship Id="rId108" Type="http://schemas.openxmlformats.org/officeDocument/2006/relationships/image" Target="../media/image142.svg"/><Relationship Id="rId129" Type="http://schemas.openxmlformats.org/officeDocument/2006/relationships/image" Target="../media/image163.png"/><Relationship Id="rId54" Type="http://schemas.openxmlformats.org/officeDocument/2006/relationships/image" Target="../media/image88.svg"/><Relationship Id="rId75" Type="http://schemas.openxmlformats.org/officeDocument/2006/relationships/image" Target="../media/image109.png"/><Relationship Id="rId96" Type="http://schemas.openxmlformats.org/officeDocument/2006/relationships/image" Target="../media/image130.svg"/><Relationship Id="rId140" Type="http://schemas.openxmlformats.org/officeDocument/2006/relationships/image" Target="../media/image174.svg"/><Relationship Id="rId161" Type="http://schemas.openxmlformats.org/officeDocument/2006/relationships/image" Target="../media/image195.png"/><Relationship Id="rId182" Type="http://schemas.openxmlformats.org/officeDocument/2006/relationships/image" Target="../media/image216.svg"/><Relationship Id="rId6" Type="http://schemas.openxmlformats.org/officeDocument/2006/relationships/image" Target="../media/image40.png"/><Relationship Id="rId23" Type="http://schemas.openxmlformats.org/officeDocument/2006/relationships/image" Target="../media/image57.png"/><Relationship Id="rId119" Type="http://schemas.openxmlformats.org/officeDocument/2006/relationships/image" Target="../media/image153.png"/><Relationship Id="rId44" Type="http://schemas.openxmlformats.org/officeDocument/2006/relationships/image" Target="../media/image78.svg"/><Relationship Id="rId65" Type="http://schemas.openxmlformats.org/officeDocument/2006/relationships/image" Target="../media/image99.png"/><Relationship Id="rId86" Type="http://schemas.openxmlformats.org/officeDocument/2006/relationships/image" Target="../media/image120.svg"/><Relationship Id="rId130" Type="http://schemas.openxmlformats.org/officeDocument/2006/relationships/image" Target="../media/image164.svg"/><Relationship Id="rId151" Type="http://schemas.openxmlformats.org/officeDocument/2006/relationships/image" Target="../media/image185.png"/><Relationship Id="rId172" Type="http://schemas.openxmlformats.org/officeDocument/2006/relationships/image" Target="../media/image206.svg"/><Relationship Id="rId193" Type="http://schemas.openxmlformats.org/officeDocument/2006/relationships/image" Target="../media/image227.png"/><Relationship Id="rId207" Type="http://schemas.openxmlformats.org/officeDocument/2006/relationships/image" Target="../media/image241.png"/><Relationship Id="rId13" Type="http://schemas.openxmlformats.org/officeDocument/2006/relationships/image" Target="../media/image47.png"/><Relationship Id="rId109" Type="http://schemas.openxmlformats.org/officeDocument/2006/relationships/image" Target="../media/image143.png"/><Relationship Id="rId34" Type="http://schemas.openxmlformats.org/officeDocument/2006/relationships/image" Target="../media/image68.svg"/><Relationship Id="rId55" Type="http://schemas.openxmlformats.org/officeDocument/2006/relationships/image" Target="../media/image89.png"/><Relationship Id="rId76" Type="http://schemas.openxmlformats.org/officeDocument/2006/relationships/image" Target="../media/image110.svg"/><Relationship Id="rId97" Type="http://schemas.openxmlformats.org/officeDocument/2006/relationships/image" Target="../media/image131.png"/><Relationship Id="rId120" Type="http://schemas.openxmlformats.org/officeDocument/2006/relationships/image" Target="../media/image154.svg"/><Relationship Id="rId141" Type="http://schemas.openxmlformats.org/officeDocument/2006/relationships/image" Target="../media/image175.png"/><Relationship Id="rId7" Type="http://schemas.openxmlformats.org/officeDocument/2006/relationships/image" Target="../media/image41.svg"/><Relationship Id="rId162" Type="http://schemas.openxmlformats.org/officeDocument/2006/relationships/image" Target="../media/image196.svg"/><Relationship Id="rId183" Type="http://schemas.openxmlformats.org/officeDocument/2006/relationships/image" Target="../media/image217.png"/><Relationship Id="rId24" Type="http://schemas.openxmlformats.org/officeDocument/2006/relationships/image" Target="../media/image58.svg"/><Relationship Id="rId40" Type="http://schemas.openxmlformats.org/officeDocument/2006/relationships/image" Target="../media/image74.svg"/><Relationship Id="rId45" Type="http://schemas.openxmlformats.org/officeDocument/2006/relationships/image" Target="../media/image79.png"/><Relationship Id="rId66" Type="http://schemas.openxmlformats.org/officeDocument/2006/relationships/image" Target="../media/image100.svg"/><Relationship Id="rId87" Type="http://schemas.openxmlformats.org/officeDocument/2006/relationships/image" Target="../media/image121.png"/><Relationship Id="rId110" Type="http://schemas.openxmlformats.org/officeDocument/2006/relationships/image" Target="../media/image144.svg"/><Relationship Id="rId115" Type="http://schemas.openxmlformats.org/officeDocument/2006/relationships/image" Target="../media/image149.png"/><Relationship Id="rId131" Type="http://schemas.openxmlformats.org/officeDocument/2006/relationships/image" Target="../media/image165.png"/><Relationship Id="rId136" Type="http://schemas.openxmlformats.org/officeDocument/2006/relationships/image" Target="../media/image170.svg"/><Relationship Id="rId157" Type="http://schemas.openxmlformats.org/officeDocument/2006/relationships/image" Target="../media/image191.png"/><Relationship Id="rId178" Type="http://schemas.openxmlformats.org/officeDocument/2006/relationships/image" Target="../media/image212.svg"/><Relationship Id="rId61" Type="http://schemas.openxmlformats.org/officeDocument/2006/relationships/image" Target="../media/image95.png"/><Relationship Id="rId82" Type="http://schemas.openxmlformats.org/officeDocument/2006/relationships/image" Target="../media/image116.svg"/><Relationship Id="rId152" Type="http://schemas.openxmlformats.org/officeDocument/2006/relationships/image" Target="../media/image186.svg"/><Relationship Id="rId173" Type="http://schemas.openxmlformats.org/officeDocument/2006/relationships/image" Target="../media/image207.png"/><Relationship Id="rId194" Type="http://schemas.openxmlformats.org/officeDocument/2006/relationships/image" Target="../media/image228.svg"/><Relationship Id="rId199" Type="http://schemas.openxmlformats.org/officeDocument/2006/relationships/image" Target="../media/image233.png"/><Relationship Id="rId203" Type="http://schemas.openxmlformats.org/officeDocument/2006/relationships/image" Target="../media/image237.jpeg"/><Relationship Id="rId19" Type="http://schemas.openxmlformats.org/officeDocument/2006/relationships/image" Target="../media/image53.png"/><Relationship Id="rId14" Type="http://schemas.openxmlformats.org/officeDocument/2006/relationships/image" Target="../media/image48.svg"/><Relationship Id="rId30" Type="http://schemas.openxmlformats.org/officeDocument/2006/relationships/image" Target="../media/image64.svg"/><Relationship Id="rId35" Type="http://schemas.openxmlformats.org/officeDocument/2006/relationships/image" Target="../media/image69.png"/><Relationship Id="rId56" Type="http://schemas.openxmlformats.org/officeDocument/2006/relationships/image" Target="../media/image90.svg"/><Relationship Id="rId77" Type="http://schemas.openxmlformats.org/officeDocument/2006/relationships/image" Target="../media/image111.png"/><Relationship Id="rId100" Type="http://schemas.openxmlformats.org/officeDocument/2006/relationships/image" Target="../media/image134.svg"/><Relationship Id="rId105" Type="http://schemas.openxmlformats.org/officeDocument/2006/relationships/image" Target="../media/image139.png"/><Relationship Id="rId126" Type="http://schemas.openxmlformats.org/officeDocument/2006/relationships/image" Target="../media/image160.svg"/><Relationship Id="rId147" Type="http://schemas.openxmlformats.org/officeDocument/2006/relationships/image" Target="../media/image181.png"/><Relationship Id="rId168" Type="http://schemas.openxmlformats.org/officeDocument/2006/relationships/image" Target="../media/image202.svg"/><Relationship Id="rId8" Type="http://schemas.openxmlformats.org/officeDocument/2006/relationships/image" Target="../media/image42.png"/><Relationship Id="rId51" Type="http://schemas.openxmlformats.org/officeDocument/2006/relationships/image" Target="../media/image85.png"/><Relationship Id="rId72" Type="http://schemas.openxmlformats.org/officeDocument/2006/relationships/image" Target="../media/image106.svg"/><Relationship Id="rId93" Type="http://schemas.openxmlformats.org/officeDocument/2006/relationships/image" Target="../media/image127.png"/><Relationship Id="rId98" Type="http://schemas.openxmlformats.org/officeDocument/2006/relationships/image" Target="../media/image132.svg"/><Relationship Id="rId121" Type="http://schemas.openxmlformats.org/officeDocument/2006/relationships/image" Target="../media/image155.png"/><Relationship Id="rId142" Type="http://schemas.openxmlformats.org/officeDocument/2006/relationships/image" Target="../media/image176.svg"/><Relationship Id="rId163" Type="http://schemas.openxmlformats.org/officeDocument/2006/relationships/image" Target="../media/image197.png"/><Relationship Id="rId184" Type="http://schemas.openxmlformats.org/officeDocument/2006/relationships/image" Target="../media/image218.svg"/><Relationship Id="rId189" Type="http://schemas.openxmlformats.org/officeDocument/2006/relationships/image" Target="../media/image223.png"/><Relationship Id="rId3" Type="http://schemas.openxmlformats.org/officeDocument/2006/relationships/image" Target="../media/image6.emf"/><Relationship Id="rId25" Type="http://schemas.openxmlformats.org/officeDocument/2006/relationships/image" Target="../media/image59.png"/><Relationship Id="rId46" Type="http://schemas.openxmlformats.org/officeDocument/2006/relationships/image" Target="../media/image80.svg"/><Relationship Id="rId67" Type="http://schemas.openxmlformats.org/officeDocument/2006/relationships/image" Target="../media/image101.png"/><Relationship Id="rId116" Type="http://schemas.openxmlformats.org/officeDocument/2006/relationships/image" Target="../media/image150.svg"/><Relationship Id="rId137" Type="http://schemas.openxmlformats.org/officeDocument/2006/relationships/image" Target="../media/image171.png"/><Relationship Id="rId158" Type="http://schemas.openxmlformats.org/officeDocument/2006/relationships/image" Target="../media/image192.svg"/><Relationship Id="rId20" Type="http://schemas.openxmlformats.org/officeDocument/2006/relationships/image" Target="../media/image54.svg"/><Relationship Id="rId41" Type="http://schemas.openxmlformats.org/officeDocument/2006/relationships/image" Target="../media/image75.png"/><Relationship Id="rId62" Type="http://schemas.openxmlformats.org/officeDocument/2006/relationships/image" Target="../media/image96.svg"/><Relationship Id="rId83" Type="http://schemas.openxmlformats.org/officeDocument/2006/relationships/image" Target="../media/image117.png"/><Relationship Id="rId88" Type="http://schemas.openxmlformats.org/officeDocument/2006/relationships/image" Target="../media/image122.svg"/><Relationship Id="rId111" Type="http://schemas.openxmlformats.org/officeDocument/2006/relationships/image" Target="../media/image145.png"/><Relationship Id="rId132" Type="http://schemas.openxmlformats.org/officeDocument/2006/relationships/image" Target="../media/image166.svg"/><Relationship Id="rId153" Type="http://schemas.openxmlformats.org/officeDocument/2006/relationships/image" Target="../media/image187.png"/><Relationship Id="rId174" Type="http://schemas.openxmlformats.org/officeDocument/2006/relationships/image" Target="../media/image208.svg"/><Relationship Id="rId179" Type="http://schemas.openxmlformats.org/officeDocument/2006/relationships/image" Target="../media/image213.png"/><Relationship Id="rId195" Type="http://schemas.openxmlformats.org/officeDocument/2006/relationships/image" Target="../media/image229.png"/><Relationship Id="rId190" Type="http://schemas.openxmlformats.org/officeDocument/2006/relationships/image" Target="../media/image224.svg"/><Relationship Id="rId204" Type="http://schemas.openxmlformats.org/officeDocument/2006/relationships/image" Target="../media/image238.png"/><Relationship Id="rId15" Type="http://schemas.openxmlformats.org/officeDocument/2006/relationships/image" Target="../media/image49.png"/><Relationship Id="rId36" Type="http://schemas.openxmlformats.org/officeDocument/2006/relationships/image" Target="../media/image70.svg"/><Relationship Id="rId57" Type="http://schemas.openxmlformats.org/officeDocument/2006/relationships/image" Target="../media/image91.png"/><Relationship Id="rId106" Type="http://schemas.openxmlformats.org/officeDocument/2006/relationships/image" Target="../media/image140.svg"/><Relationship Id="rId127" Type="http://schemas.openxmlformats.org/officeDocument/2006/relationships/image" Target="../media/image161.png"/><Relationship Id="rId10" Type="http://schemas.openxmlformats.org/officeDocument/2006/relationships/image" Target="../media/image44.svg"/><Relationship Id="rId31" Type="http://schemas.openxmlformats.org/officeDocument/2006/relationships/image" Target="../media/image65.png"/><Relationship Id="rId52" Type="http://schemas.openxmlformats.org/officeDocument/2006/relationships/image" Target="../media/image86.svg"/><Relationship Id="rId73" Type="http://schemas.openxmlformats.org/officeDocument/2006/relationships/image" Target="../media/image107.png"/><Relationship Id="rId78" Type="http://schemas.openxmlformats.org/officeDocument/2006/relationships/image" Target="../media/image112.svg"/><Relationship Id="rId94" Type="http://schemas.openxmlformats.org/officeDocument/2006/relationships/image" Target="../media/image128.svg"/><Relationship Id="rId99" Type="http://schemas.openxmlformats.org/officeDocument/2006/relationships/image" Target="../media/image133.png"/><Relationship Id="rId101" Type="http://schemas.openxmlformats.org/officeDocument/2006/relationships/image" Target="../media/image135.png"/><Relationship Id="rId122" Type="http://schemas.openxmlformats.org/officeDocument/2006/relationships/image" Target="../media/image156.svg"/><Relationship Id="rId143" Type="http://schemas.openxmlformats.org/officeDocument/2006/relationships/image" Target="../media/image177.png"/><Relationship Id="rId148" Type="http://schemas.openxmlformats.org/officeDocument/2006/relationships/image" Target="../media/image182.svg"/><Relationship Id="rId164" Type="http://schemas.openxmlformats.org/officeDocument/2006/relationships/image" Target="../media/image198.svg"/><Relationship Id="rId169" Type="http://schemas.openxmlformats.org/officeDocument/2006/relationships/image" Target="../media/image203.png"/><Relationship Id="rId185" Type="http://schemas.openxmlformats.org/officeDocument/2006/relationships/image" Target="../media/image219.png"/><Relationship Id="rId4" Type="http://schemas.openxmlformats.org/officeDocument/2006/relationships/image" Target="../media/image5.jpeg"/><Relationship Id="rId9" Type="http://schemas.openxmlformats.org/officeDocument/2006/relationships/image" Target="../media/image43.png"/><Relationship Id="rId180" Type="http://schemas.openxmlformats.org/officeDocument/2006/relationships/image" Target="../media/image214.svg"/><Relationship Id="rId26" Type="http://schemas.openxmlformats.org/officeDocument/2006/relationships/image" Target="../media/image60.svg"/><Relationship Id="rId47" Type="http://schemas.openxmlformats.org/officeDocument/2006/relationships/image" Target="../media/image81.png"/><Relationship Id="rId68" Type="http://schemas.openxmlformats.org/officeDocument/2006/relationships/image" Target="../media/image102.svg"/><Relationship Id="rId89" Type="http://schemas.openxmlformats.org/officeDocument/2006/relationships/image" Target="../media/image123.png"/><Relationship Id="rId112" Type="http://schemas.openxmlformats.org/officeDocument/2006/relationships/image" Target="../media/image146.svg"/><Relationship Id="rId133" Type="http://schemas.openxmlformats.org/officeDocument/2006/relationships/image" Target="../media/image167.png"/><Relationship Id="rId154" Type="http://schemas.openxmlformats.org/officeDocument/2006/relationships/image" Target="../media/image188.svg"/><Relationship Id="rId175" Type="http://schemas.openxmlformats.org/officeDocument/2006/relationships/image" Target="../media/image209.png"/><Relationship Id="rId196" Type="http://schemas.openxmlformats.org/officeDocument/2006/relationships/image" Target="../media/image230.svg"/><Relationship Id="rId200" Type="http://schemas.openxmlformats.org/officeDocument/2006/relationships/image" Target="../media/image234.svg"/><Relationship Id="rId16" Type="http://schemas.openxmlformats.org/officeDocument/2006/relationships/image" Target="../media/image50.svg"/><Relationship Id="rId37" Type="http://schemas.openxmlformats.org/officeDocument/2006/relationships/image" Target="../media/image71.png"/><Relationship Id="rId58" Type="http://schemas.openxmlformats.org/officeDocument/2006/relationships/image" Target="../media/image92.svg"/><Relationship Id="rId79" Type="http://schemas.openxmlformats.org/officeDocument/2006/relationships/image" Target="../media/image113.png"/><Relationship Id="rId102" Type="http://schemas.openxmlformats.org/officeDocument/2006/relationships/image" Target="../media/image136.svg"/><Relationship Id="rId123" Type="http://schemas.openxmlformats.org/officeDocument/2006/relationships/image" Target="../media/image157.png"/><Relationship Id="rId144" Type="http://schemas.openxmlformats.org/officeDocument/2006/relationships/image" Target="../media/image178.svg"/><Relationship Id="rId90" Type="http://schemas.openxmlformats.org/officeDocument/2006/relationships/image" Target="../media/image124.svg"/><Relationship Id="rId165" Type="http://schemas.openxmlformats.org/officeDocument/2006/relationships/image" Target="../media/image199.png"/><Relationship Id="rId186" Type="http://schemas.openxmlformats.org/officeDocument/2006/relationships/image" Target="../media/image220.svg"/><Relationship Id="rId27" Type="http://schemas.openxmlformats.org/officeDocument/2006/relationships/image" Target="../media/image61.png"/><Relationship Id="rId48" Type="http://schemas.openxmlformats.org/officeDocument/2006/relationships/image" Target="../media/image82.svg"/><Relationship Id="rId69" Type="http://schemas.openxmlformats.org/officeDocument/2006/relationships/image" Target="../media/image103.png"/><Relationship Id="rId113" Type="http://schemas.openxmlformats.org/officeDocument/2006/relationships/image" Target="../media/image147.png"/><Relationship Id="rId134" Type="http://schemas.openxmlformats.org/officeDocument/2006/relationships/image" Target="../media/image168.svg"/><Relationship Id="rId80" Type="http://schemas.openxmlformats.org/officeDocument/2006/relationships/image" Target="../media/image114.svg"/><Relationship Id="rId155" Type="http://schemas.openxmlformats.org/officeDocument/2006/relationships/image" Target="../media/image189.png"/><Relationship Id="rId176" Type="http://schemas.openxmlformats.org/officeDocument/2006/relationships/image" Target="../media/image210.svg"/><Relationship Id="rId197" Type="http://schemas.openxmlformats.org/officeDocument/2006/relationships/image" Target="../media/image231.png"/><Relationship Id="rId201" Type="http://schemas.openxmlformats.org/officeDocument/2006/relationships/image" Target="../media/image235.png"/><Relationship Id="rId17" Type="http://schemas.openxmlformats.org/officeDocument/2006/relationships/image" Target="../media/image51.png"/><Relationship Id="rId38" Type="http://schemas.openxmlformats.org/officeDocument/2006/relationships/image" Target="../media/image72.svg"/><Relationship Id="rId59" Type="http://schemas.openxmlformats.org/officeDocument/2006/relationships/image" Target="../media/image93.png"/><Relationship Id="rId103" Type="http://schemas.openxmlformats.org/officeDocument/2006/relationships/image" Target="../media/image137.png"/><Relationship Id="rId124" Type="http://schemas.openxmlformats.org/officeDocument/2006/relationships/image" Target="../media/image158.svg"/><Relationship Id="rId70" Type="http://schemas.openxmlformats.org/officeDocument/2006/relationships/image" Target="../media/image104.svg"/><Relationship Id="rId91" Type="http://schemas.openxmlformats.org/officeDocument/2006/relationships/image" Target="../media/image125.png"/><Relationship Id="rId145" Type="http://schemas.openxmlformats.org/officeDocument/2006/relationships/image" Target="../media/image179.png"/><Relationship Id="rId166" Type="http://schemas.openxmlformats.org/officeDocument/2006/relationships/image" Target="../media/image200.svg"/><Relationship Id="rId187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2.svg"/><Relationship Id="rId49" Type="http://schemas.openxmlformats.org/officeDocument/2006/relationships/image" Target="../media/image83.png"/><Relationship Id="rId114" Type="http://schemas.openxmlformats.org/officeDocument/2006/relationships/image" Target="../media/image148.svg"/><Relationship Id="rId60" Type="http://schemas.openxmlformats.org/officeDocument/2006/relationships/image" Target="../media/image94.svg"/><Relationship Id="rId81" Type="http://schemas.openxmlformats.org/officeDocument/2006/relationships/image" Target="../media/image115.png"/><Relationship Id="rId135" Type="http://schemas.openxmlformats.org/officeDocument/2006/relationships/image" Target="../media/image169.png"/><Relationship Id="rId156" Type="http://schemas.openxmlformats.org/officeDocument/2006/relationships/image" Target="../media/image190.svg"/><Relationship Id="rId177" Type="http://schemas.openxmlformats.org/officeDocument/2006/relationships/image" Target="../media/image211.png"/><Relationship Id="rId198" Type="http://schemas.openxmlformats.org/officeDocument/2006/relationships/image" Target="../media/image232.svg"/><Relationship Id="rId202" Type="http://schemas.openxmlformats.org/officeDocument/2006/relationships/image" Target="../media/image236.svg"/><Relationship Id="rId18" Type="http://schemas.openxmlformats.org/officeDocument/2006/relationships/image" Target="../media/image52.svg"/><Relationship Id="rId39" Type="http://schemas.openxmlformats.org/officeDocument/2006/relationships/image" Target="../media/image73.png"/><Relationship Id="rId50" Type="http://schemas.openxmlformats.org/officeDocument/2006/relationships/image" Target="../media/image84.svg"/><Relationship Id="rId104" Type="http://schemas.openxmlformats.org/officeDocument/2006/relationships/image" Target="../media/image138.svg"/><Relationship Id="rId125" Type="http://schemas.openxmlformats.org/officeDocument/2006/relationships/image" Target="../media/image159.png"/><Relationship Id="rId146" Type="http://schemas.openxmlformats.org/officeDocument/2006/relationships/image" Target="../media/image180.svg"/><Relationship Id="rId167" Type="http://schemas.openxmlformats.org/officeDocument/2006/relationships/image" Target="../media/image201.png"/><Relationship Id="rId188" Type="http://schemas.openxmlformats.org/officeDocument/2006/relationships/image" Target="../media/image222.svg"/><Relationship Id="rId71" Type="http://schemas.openxmlformats.org/officeDocument/2006/relationships/image" Target="../media/image105.png"/><Relationship Id="rId92" Type="http://schemas.openxmlformats.org/officeDocument/2006/relationships/image" Target="../media/image126.sv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3.svg"/><Relationship Id="rId117" Type="http://schemas.openxmlformats.org/officeDocument/2006/relationships/image" Target="../media/image353.png"/><Relationship Id="rId21" Type="http://schemas.openxmlformats.org/officeDocument/2006/relationships/image" Target="../media/image258.png"/><Relationship Id="rId42" Type="http://schemas.openxmlformats.org/officeDocument/2006/relationships/image" Target="../media/image279.png"/><Relationship Id="rId47" Type="http://schemas.openxmlformats.org/officeDocument/2006/relationships/image" Target="../media/image284.svg"/><Relationship Id="rId63" Type="http://schemas.openxmlformats.org/officeDocument/2006/relationships/image" Target="../media/image300.png"/><Relationship Id="rId68" Type="http://schemas.openxmlformats.org/officeDocument/2006/relationships/image" Target="../media/image305.svg"/><Relationship Id="rId84" Type="http://schemas.openxmlformats.org/officeDocument/2006/relationships/image" Target="../media/image321.svg"/><Relationship Id="rId89" Type="http://schemas.openxmlformats.org/officeDocument/2006/relationships/image" Target="../media/image326.png"/><Relationship Id="rId112" Type="http://schemas.openxmlformats.org/officeDocument/2006/relationships/image" Target="../media/image348.svg"/><Relationship Id="rId16" Type="http://schemas.openxmlformats.org/officeDocument/2006/relationships/image" Target="../media/image253.svg"/><Relationship Id="rId107" Type="http://schemas.openxmlformats.org/officeDocument/2006/relationships/image" Target="../media/image343.png"/><Relationship Id="rId11" Type="http://schemas.openxmlformats.org/officeDocument/2006/relationships/image" Target="../media/image248.png"/><Relationship Id="rId32" Type="http://schemas.openxmlformats.org/officeDocument/2006/relationships/image" Target="../media/image269.png"/><Relationship Id="rId37" Type="http://schemas.openxmlformats.org/officeDocument/2006/relationships/image" Target="../media/image274.svg"/><Relationship Id="rId53" Type="http://schemas.openxmlformats.org/officeDocument/2006/relationships/image" Target="../media/image290.png"/><Relationship Id="rId58" Type="http://schemas.openxmlformats.org/officeDocument/2006/relationships/image" Target="../media/image295.svg"/><Relationship Id="rId74" Type="http://schemas.openxmlformats.org/officeDocument/2006/relationships/image" Target="../media/image311.svg"/><Relationship Id="rId79" Type="http://schemas.openxmlformats.org/officeDocument/2006/relationships/image" Target="../media/image316.png"/><Relationship Id="rId102" Type="http://schemas.openxmlformats.org/officeDocument/2006/relationships/image" Target="../media/image7.emf"/><Relationship Id="rId123" Type="http://schemas.openxmlformats.org/officeDocument/2006/relationships/image" Target="../media/image359.png"/><Relationship Id="rId5" Type="http://schemas.openxmlformats.org/officeDocument/2006/relationships/image" Target="../media/image242.png"/><Relationship Id="rId90" Type="http://schemas.openxmlformats.org/officeDocument/2006/relationships/image" Target="../media/image327.svg"/><Relationship Id="rId95" Type="http://schemas.openxmlformats.org/officeDocument/2006/relationships/image" Target="../media/image332.png"/><Relationship Id="rId22" Type="http://schemas.openxmlformats.org/officeDocument/2006/relationships/image" Target="../media/image259.svg"/><Relationship Id="rId27" Type="http://schemas.openxmlformats.org/officeDocument/2006/relationships/image" Target="../media/image264.png"/><Relationship Id="rId43" Type="http://schemas.openxmlformats.org/officeDocument/2006/relationships/image" Target="../media/image280.svg"/><Relationship Id="rId48" Type="http://schemas.openxmlformats.org/officeDocument/2006/relationships/image" Target="../media/image285.png"/><Relationship Id="rId64" Type="http://schemas.openxmlformats.org/officeDocument/2006/relationships/image" Target="../media/image301.svg"/><Relationship Id="rId69" Type="http://schemas.openxmlformats.org/officeDocument/2006/relationships/image" Target="../media/image306.png"/><Relationship Id="rId113" Type="http://schemas.openxmlformats.org/officeDocument/2006/relationships/image" Target="../media/image349.png"/><Relationship Id="rId118" Type="http://schemas.openxmlformats.org/officeDocument/2006/relationships/image" Target="../media/image354.svg"/><Relationship Id="rId80" Type="http://schemas.openxmlformats.org/officeDocument/2006/relationships/image" Target="../media/image317.svg"/><Relationship Id="rId85" Type="http://schemas.openxmlformats.org/officeDocument/2006/relationships/image" Target="../media/image322.png"/><Relationship Id="rId12" Type="http://schemas.openxmlformats.org/officeDocument/2006/relationships/image" Target="../media/image249.svg"/><Relationship Id="rId17" Type="http://schemas.openxmlformats.org/officeDocument/2006/relationships/image" Target="../media/image254.png"/><Relationship Id="rId33" Type="http://schemas.openxmlformats.org/officeDocument/2006/relationships/image" Target="../media/image270.svg"/><Relationship Id="rId38" Type="http://schemas.openxmlformats.org/officeDocument/2006/relationships/image" Target="../media/image275.png"/><Relationship Id="rId59" Type="http://schemas.openxmlformats.org/officeDocument/2006/relationships/image" Target="../media/image296.png"/><Relationship Id="rId103" Type="http://schemas.openxmlformats.org/officeDocument/2006/relationships/image" Target="../media/image339.png"/><Relationship Id="rId108" Type="http://schemas.openxmlformats.org/officeDocument/2006/relationships/image" Target="../media/image344.svg"/><Relationship Id="rId124" Type="http://schemas.openxmlformats.org/officeDocument/2006/relationships/image" Target="../media/image360.svg"/><Relationship Id="rId54" Type="http://schemas.openxmlformats.org/officeDocument/2006/relationships/image" Target="../media/image291.svg"/><Relationship Id="rId70" Type="http://schemas.openxmlformats.org/officeDocument/2006/relationships/image" Target="../media/image307.svg"/><Relationship Id="rId75" Type="http://schemas.openxmlformats.org/officeDocument/2006/relationships/image" Target="../media/image312.png"/><Relationship Id="rId91" Type="http://schemas.openxmlformats.org/officeDocument/2006/relationships/image" Target="../media/image328.png"/><Relationship Id="rId96" Type="http://schemas.openxmlformats.org/officeDocument/2006/relationships/image" Target="../media/image3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svg"/><Relationship Id="rId23" Type="http://schemas.openxmlformats.org/officeDocument/2006/relationships/image" Target="../media/image260.png"/><Relationship Id="rId28" Type="http://schemas.openxmlformats.org/officeDocument/2006/relationships/image" Target="../media/image265.svg"/><Relationship Id="rId49" Type="http://schemas.openxmlformats.org/officeDocument/2006/relationships/image" Target="../media/image286.svg"/><Relationship Id="rId114" Type="http://schemas.openxmlformats.org/officeDocument/2006/relationships/image" Target="../media/image350.svg"/><Relationship Id="rId119" Type="http://schemas.openxmlformats.org/officeDocument/2006/relationships/image" Target="../media/image355.png"/><Relationship Id="rId44" Type="http://schemas.openxmlformats.org/officeDocument/2006/relationships/image" Target="../media/image281.png"/><Relationship Id="rId60" Type="http://schemas.openxmlformats.org/officeDocument/2006/relationships/image" Target="../media/image297.svg"/><Relationship Id="rId65" Type="http://schemas.openxmlformats.org/officeDocument/2006/relationships/image" Target="../media/image302.png"/><Relationship Id="rId81" Type="http://schemas.openxmlformats.org/officeDocument/2006/relationships/image" Target="../media/image318.png"/><Relationship Id="rId86" Type="http://schemas.openxmlformats.org/officeDocument/2006/relationships/image" Target="../media/image323.svg"/><Relationship Id="rId13" Type="http://schemas.openxmlformats.org/officeDocument/2006/relationships/image" Target="../media/image250.png"/><Relationship Id="rId18" Type="http://schemas.openxmlformats.org/officeDocument/2006/relationships/image" Target="../media/image255.svg"/><Relationship Id="rId39" Type="http://schemas.openxmlformats.org/officeDocument/2006/relationships/image" Target="../media/image276.svg"/><Relationship Id="rId109" Type="http://schemas.openxmlformats.org/officeDocument/2006/relationships/image" Target="../media/image345.png"/><Relationship Id="rId34" Type="http://schemas.openxmlformats.org/officeDocument/2006/relationships/image" Target="../media/image271.png"/><Relationship Id="rId50" Type="http://schemas.openxmlformats.org/officeDocument/2006/relationships/image" Target="../media/image287.jpeg"/><Relationship Id="rId55" Type="http://schemas.openxmlformats.org/officeDocument/2006/relationships/image" Target="../media/image292.png"/><Relationship Id="rId76" Type="http://schemas.openxmlformats.org/officeDocument/2006/relationships/image" Target="../media/image313.svg"/><Relationship Id="rId97" Type="http://schemas.openxmlformats.org/officeDocument/2006/relationships/image" Target="../media/image334.png"/><Relationship Id="rId104" Type="http://schemas.openxmlformats.org/officeDocument/2006/relationships/image" Target="../media/image340.svg"/><Relationship Id="rId120" Type="http://schemas.openxmlformats.org/officeDocument/2006/relationships/image" Target="../media/image356.svg"/><Relationship Id="rId125" Type="http://schemas.openxmlformats.org/officeDocument/2006/relationships/image" Target="../media/image361.jpeg"/><Relationship Id="rId7" Type="http://schemas.openxmlformats.org/officeDocument/2006/relationships/image" Target="../media/image244.png"/><Relationship Id="rId71" Type="http://schemas.openxmlformats.org/officeDocument/2006/relationships/image" Target="../media/image308.png"/><Relationship Id="rId92" Type="http://schemas.openxmlformats.org/officeDocument/2006/relationships/image" Target="../media/image329.sv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266.png"/><Relationship Id="rId24" Type="http://schemas.openxmlformats.org/officeDocument/2006/relationships/image" Target="../media/image261.svg"/><Relationship Id="rId40" Type="http://schemas.openxmlformats.org/officeDocument/2006/relationships/image" Target="../media/image277.png"/><Relationship Id="rId45" Type="http://schemas.openxmlformats.org/officeDocument/2006/relationships/image" Target="../media/image282.svg"/><Relationship Id="rId66" Type="http://schemas.openxmlformats.org/officeDocument/2006/relationships/image" Target="../media/image303.svg"/><Relationship Id="rId87" Type="http://schemas.openxmlformats.org/officeDocument/2006/relationships/image" Target="../media/image324.png"/><Relationship Id="rId110" Type="http://schemas.openxmlformats.org/officeDocument/2006/relationships/image" Target="../media/image346.svg"/><Relationship Id="rId115" Type="http://schemas.openxmlformats.org/officeDocument/2006/relationships/image" Target="../media/image351.png"/><Relationship Id="rId61" Type="http://schemas.openxmlformats.org/officeDocument/2006/relationships/image" Target="../media/image298.png"/><Relationship Id="rId82" Type="http://schemas.openxmlformats.org/officeDocument/2006/relationships/image" Target="../media/image319.svg"/><Relationship Id="rId19" Type="http://schemas.openxmlformats.org/officeDocument/2006/relationships/image" Target="../media/image256.png"/><Relationship Id="rId14" Type="http://schemas.openxmlformats.org/officeDocument/2006/relationships/image" Target="../media/image251.svg"/><Relationship Id="rId30" Type="http://schemas.openxmlformats.org/officeDocument/2006/relationships/image" Target="../media/image267.svg"/><Relationship Id="rId35" Type="http://schemas.openxmlformats.org/officeDocument/2006/relationships/image" Target="../media/image272.svg"/><Relationship Id="rId56" Type="http://schemas.openxmlformats.org/officeDocument/2006/relationships/image" Target="../media/image293.svg"/><Relationship Id="rId77" Type="http://schemas.openxmlformats.org/officeDocument/2006/relationships/image" Target="../media/image314.png"/><Relationship Id="rId100" Type="http://schemas.openxmlformats.org/officeDocument/2006/relationships/image" Target="../media/image337.svg"/><Relationship Id="rId105" Type="http://schemas.openxmlformats.org/officeDocument/2006/relationships/image" Target="../media/image341.png"/><Relationship Id="rId126" Type="http://schemas.openxmlformats.org/officeDocument/2006/relationships/image" Target="../media/image362.jpeg"/><Relationship Id="rId8" Type="http://schemas.openxmlformats.org/officeDocument/2006/relationships/image" Target="../media/image245.svg"/><Relationship Id="rId51" Type="http://schemas.openxmlformats.org/officeDocument/2006/relationships/image" Target="../media/image288.png"/><Relationship Id="rId72" Type="http://schemas.openxmlformats.org/officeDocument/2006/relationships/image" Target="../media/image309.svg"/><Relationship Id="rId93" Type="http://schemas.openxmlformats.org/officeDocument/2006/relationships/image" Target="../media/image330.png"/><Relationship Id="rId98" Type="http://schemas.openxmlformats.org/officeDocument/2006/relationships/image" Target="../media/image335.svg"/><Relationship Id="rId121" Type="http://schemas.openxmlformats.org/officeDocument/2006/relationships/image" Target="../media/image357.png"/><Relationship Id="rId3" Type="http://schemas.openxmlformats.org/officeDocument/2006/relationships/image" Target="../media/image5.jpeg"/><Relationship Id="rId25" Type="http://schemas.openxmlformats.org/officeDocument/2006/relationships/image" Target="../media/image262.png"/><Relationship Id="rId46" Type="http://schemas.openxmlformats.org/officeDocument/2006/relationships/image" Target="../media/image283.png"/><Relationship Id="rId67" Type="http://schemas.openxmlformats.org/officeDocument/2006/relationships/image" Target="../media/image304.png"/><Relationship Id="rId116" Type="http://schemas.openxmlformats.org/officeDocument/2006/relationships/image" Target="../media/image352.svg"/><Relationship Id="rId20" Type="http://schemas.openxmlformats.org/officeDocument/2006/relationships/image" Target="../media/image257.svg"/><Relationship Id="rId41" Type="http://schemas.openxmlformats.org/officeDocument/2006/relationships/image" Target="../media/image278.svg"/><Relationship Id="rId62" Type="http://schemas.openxmlformats.org/officeDocument/2006/relationships/image" Target="../media/image299.svg"/><Relationship Id="rId83" Type="http://schemas.openxmlformats.org/officeDocument/2006/relationships/image" Target="../media/image320.png"/><Relationship Id="rId88" Type="http://schemas.openxmlformats.org/officeDocument/2006/relationships/image" Target="../media/image325.svg"/><Relationship Id="rId111" Type="http://schemas.openxmlformats.org/officeDocument/2006/relationships/image" Target="../media/image347.png"/><Relationship Id="rId15" Type="http://schemas.openxmlformats.org/officeDocument/2006/relationships/image" Target="../media/image252.png"/><Relationship Id="rId36" Type="http://schemas.openxmlformats.org/officeDocument/2006/relationships/image" Target="../media/image273.png"/><Relationship Id="rId57" Type="http://schemas.openxmlformats.org/officeDocument/2006/relationships/image" Target="../media/image294.png"/><Relationship Id="rId106" Type="http://schemas.openxmlformats.org/officeDocument/2006/relationships/image" Target="../media/image342.svg"/><Relationship Id="rId10" Type="http://schemas.openxmlformats.org/officeDocument/2006/relationships/image" Target="../media/image247.svg"/><Relationship Id="rId31" Type="http://schemas.openxmlformats.org/officeDocument/2006/relationships/image" Target="../media/image268.png"/><Relationship Id="rId52" Type="http://schemas.openxmlformats.org/officeDocument/2006/relationships/image" Target="../media/image289.svg"/><Relationship Id="rId73" Type="http://schemas.openxmlformats.org/officeDocument/2006/relationships/image" Target="../media/image310.png"/><Relationship Id="rId78" Type="http://schemas.openxmlformats.org/officeDocument/2006/relationships/image" Target="../media/image315.svg"/><Relationship Id="rId94" Type="http://schemas.openxmlformats.org/officeDocument/2006/relationships/image" Target="../media/image331.svg"/><Relationship Id="rId99" Type="http://schemas.openxmlformats.org/officeDocument/2006/relationships/image" Target="../media/image336.png"/><Relationship Id="rId101" Type="http://schemas.openxmlformats.org/officeDocument/2006/relationships/image" Target="../media/image338.jpeg"/><Relationship Id="rId122" Type="http://schemas.openxmlformats.org/officeDocument/2006/relationships/image" Target="../media/image358.svg"/><Relationship Id="rId4" Type="http://schemas.openxmlformats.org/officeDocument/2006/relationships/image" Target="../media/image6.emf"/><Relationship Id="rId9" Type="http://schemas.openxmlformats.org/officeDocument/2006/relationships/image" Target="../media/image2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363.emf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5" Type="http://schemas.openxmlformats.org/officeDocument/2006/relationships/image" Target="../media/image365.png"/><Relationship Id="rId10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person's hands&#10;&#10;Description automatically generated">
            <a:extLst>
              <a:ext uri="{FF2B5EF4-FFF2-40B4-BE49-F238E27FC236}">
                <a16:creationId xmlns:a16="http://schemas.microsoft.com/office/drawing/2014/main" id="{DCE6A3B0-7854-F9FC-DD3D-43080588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00052D83-DFD5-AFD1-11AD-EBFD8018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889" y="6328300"/>
            <a:ext cx="716435" cy="365167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DF5510D9-1819-4990-7E8D-74162271CB0F}"/>
              </a:ext>
            </a:extLst>
          </p:cNvPr>
          <p:cNvSpPr txBox="1"/>
          <p:nvPr/>
        </p:nvSpPr>
        <p:spPr>
          <a:xfrm>
            <a:off x="576826" y="4474463"/>
            <a:ext cx="4171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accent2"/>
                </a:solidFill>
                <a:latin typeface="Montserrat" pitchFamily="2" charset="77"/>
                <a:cs typeface="Poppins" pitchFamily="2" charset="77"/>
              </a:rPr>
              <a:t>https://www.idctechnologies.com/idcdigital/</a:t>
            </a:r>
            <a:endParaRPr lang="en-AE" sz="1400">
              <a:solidFill>
                <a:schemeClr val="accent2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9713BA-8612-1BBA-B02B-C532CDF78CDB}"/>
              </a:ext>
            </a:extLst>
          </p:cNvPr>
          <p:cNvSpPr/>
          <p:nvPr/>
        </p:nvSpPr>
        <p:spPr>
          <a:xfrm>
            <a:off x="0" y="3408535"/>
            <a:ext cx="6961632" cy="986789"/>
          </a:xfrm>
          <a:prstGeom prst="rect">
            <a:avLst/>
          </a:prstGeom>
          <a:gradFill>
            <a:gsLst>
              <a:gs pos="0">
                <a:srgbClr val="0366AD"/>
              </a:gs>
              <a:gs pos="44000">
                <a:srgbClr val="0366AD"/>
              </a:gs>
              <a:gs pos="100000">
                <a:srgbClr val="0366AD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271CC-1341-A92B-3E34-B17DE3153853}"/>
              </a:ext>
            </a:extLst>
          </p:cNvPr>
          <p:cNvSpPr txBox="1"/>
          <p:nvPr/>
        </p:nvSpPr>
        <p:spPr>
          <a:xfrm>
            <a:off x="521970" y="348767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Montserrat ExtraBold" panose="00000900000000000000" pitchFamily="2" charset="0"/>
                <a:cs typeface="Poppins"/>
              </a:rPr>
              <a:t>Unlocking the Power of Digital Transformation &amp; IT Solutions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BF1C09-76C1-1A7F-C2C2-84C1C87F8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52" t="21732"/>
          <a:stretch/>
        </p:blipFill>
        <p:spPr>
          <a:xfrm rot="10800000" flipH="1">
            <a:off x="1" y="0"/>
            <a:ext cx="1873407" cy="1325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29E42-B9EB-013E-A3DC-D77788D7D4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121"/>
          <a:stretch/>
        </p:blipFill>
        <p:spPr>
          <a:xfrm>
            <a:off x="1493977" y="1504909"/>
            <a:ext cx="3080103" cy="1316719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94C8B90-7243-FBCB-349D-25317DA3B61E}"/>
              </a:ext>
            </a:extLst>
          </p:cNvPr>
          <p:cNvSpPr txBox="1">
            <a:spLocks/>
          </p:cNvSpPr>
          <p:nvPr/>
        </p:nvSpPr>
        <p:spPr>
          <a:xfrm>
            <a:off x="3704167" y="6492875"/>
            <a:ext cx="4783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Montserrat" pitchFamily="2" charset="77"/>
              </a:rPr>
              <a:t>© 2025 IDC Technologies. All rights reserved - Confidential</a:t>
            </a:r>
            <a:endParaRPr lang="en-AE">
              <a:latin typeface="Montserrat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2438E0-2970-428A-587B-C76E359B88BE}"/>
              </a:ext>
            </a:extLst>
          </p:cNvPr>
          <p:cNvSpPr/>
          <p:nvPr/>
        </p:nvSpPr>
        <p:spPr>
          <a:xfrm>
            <a:off x="-752475" y="1152525"/>
            <a:ext cx="476250" cy="809625"/>
          </a:xfrm>
          <a:prstGeom prst="rect">
            <a:avLst/>
          </a:prstGeom>
          <a:solidFill>
            <a:srgbClr val="2A6F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97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B61D0564-CC46-79D3-A273-E2128199F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2" t="21732"/>
          <a:stretch/>
        </p:blipFill>
        <p:spPr>
          <a:xfrm>
            <a:off x="10012067" y="14753"/>
            <a:ext cx="2177531" cy="154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F07A6-56CD-6D27-E8E0-022DF9EA9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38814" t="12158" b="47043"/>
          <a:stretch/>
        </p:blipFill>
        <p:spPr>
          <a:xfrm>
            <a:off x="0" y="-1"/>
            <a:ext cx="4755598" cy="267032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1F24E76-CD1F-BEC8-C78E-FA6126B8DE37}"/>
              </a:ext>
            </a:extLst>
          </p:cNvPr>
          <p:cNvGrpSpPr/>
          <p:nvPr/>
        </p:nvGrpSpPr>
        <p:grpSpPr>
          <a:xfrm>
            <a:off x="358627" y="1329083"/>
            <a:ext cx="1869587" cy="4212053"/>
            <a:chOff x="484130" y="1324561"/>
            <a:chExt cx="1869587" cy="42120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11F112-0189-981A-080E-A90FA3052595}"/>
                </a:ext>
              </a:extLst>
            </p:cNvPr>
            <p:cNvSpPr/>
            <p:nvPr/>
          </p:nvSpPr>
          <p:spPr>
            <a:xfrm>
              <a:off x="563515" y="1324561"/>
              <a:ext cx="1739519" cy="4159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6261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C15DF77-FE58-0794-CA17-54EDF19F5F37}"/>
                </a:ext>
              </a:extLst>
            </p:cNvPr>
            <p:cNvGrpSpPr/>
            <p:nvPr/>
          </p:nvGrpSpPr>
          <p:grpSpPr>
            <a:xfrm>
              <a:off x="484130" y="1492941"/>
              <a:ext cx="1583761" cy="624367"/>
              <a:chOff x="484130" y="1492941"/>
              <a:chExt cx="1583761" cy="62436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31FE24-677D-21F6-E6A6-6ED55D5ABEB2}"/>
                  </a:ext>
                </a:extLst>
              </p:cNvPr>
              <p:cNvSpPr/>
              <p:nvPr/>
            </p:nvSpPr>
            <p:spPr>
              <a:xfrm>
                <a:off x="484257" y="1492941"/>
                <a:ext cx="1583634" cy="54506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99554" dist="61902" dir="2580000" sx="98624" sy="98624" algn="ctr" rotWithShape="0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CAE27BF6-76FC-114F-72F1-B0E717B70EC4}"/>
                  </a:ext>
                </a:extLst>
              </p:cNvPr>
              <p:cNvSpPr/>
              <p:nvPr/>
            </p:nvSpPr>
            <p:spPr>
              <a:xfrm rot="5400000" flipV="1">
                <a:off x="484130" y="2037795"/>
                <a:ext cx="79513" cy="79513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64484F-3F4C-03A8-2C18-B6E10C29803A}"/>
                </a:ext>
              </a:extLst>
            </p:cNvPr>
            <p:cNvGrpSpPr/>
            <p:nvPr/>
          </p:nvGrpSpPr>
          <p:grpSpPr>
            <a:xfrm>
              <a:off x="1637093" y="4819990"/>
              <a:ext cx="716624" cy="716624"/>
              <a:chOff x="1637093" y="4816815"/>
              <a:chExt cx="716624" cy="716624"/>
            </a:xfrm>
          </p:grpSpPr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F2674D01-599A-29A0-A1B4-1AE75EC47098}"/>
                  </a:ext>
                </a:extLst>
              </p:cNvPr>
              <p:cNvSpPr/>
              <p:nvPr/>
            </p:nvSpPr>
            <p:spPr>
              <a:xfrm rot="10800000" flipV="1">
                <a:off x="1637093" y="4816815"/>
                <a:ext cx="716624" cy="716624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228983B5-80A3-B255-EF49-B155E7CBFC6C}"/>
                  </a:ext>
                </a:extLst>
              </p:cNvPr>
              <p:cNvSpPr/>
              <p:nvPr/>
            </p:nvSpPr>
            <p:spPr>
              <a:xfrm flipV="1">
                <a:off x="2304540" y="4816815"/>
                <a:ext cx="48135" cy="48135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33D53A93-5355-40BF-CD20-CC6DD7DA5190}"/>
                  </a:ext>
                </a:extLst>
              </p:cNvPr>
              <p:cNvSpPr/>
              <p:nvPr/>
            </p:nvSpPr>
            <p:spPr>
              <a:xfrm flipV="1">
                <a:off x="1637093" y="5484328"/>
                <a:ext cx="48135" cy="48135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3EE09A-1497-32AE-21EC-D396059E782C}"/>
                </a:ext>
              </a:extLst>
            </p:cNvPr>
            <p:cNvSpPr txBox="1"/>
            <p:nvPr/>
          </p:nvSpPr>
          <p:spPr>
            <a:xfrm>
              <a:off x="562009" y="1523123"/>
              <a:ext cx="1321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Digital Disruption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6C098C-6D45-7323-34A4-7A7FDCA7FB24}"/>
              </a:ext>
            </a:extLst>
          </p:cNvPr>
          <p:cNvGrpSpPr/>
          <p:nvPr/>
        </p:nvGrpSpPr>
        <p:grpSpPr>
          <a:xfrm>
            <a:off x="2301142" y="1356643"/>
            <a:ext cx="1869587" cy="4212053"/>
            <a:chOff x="484130" y="1324561"/>
            <a:chExt cx="1869587" cy="421205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0ADB058-04A6-2D7F-4CA7-7CB0F7584B93}"/>
                </a:ext>
              </a:extLst>
            </p:cNvPr>
            <p:cNvSpPr/>
            <p:nvPr/>
          </p:nvSpPr>
          <p:spPr>
            <a:xfrm>
              <a:off x="563515" y="1324561"/>
              <a:ext cx="1739519" cy="4159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6261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F2C9663-F51D-94BD-E3F7-D5B22B27DDFE}"/>
                </a:ext>
              </a:extLst>
            </p:cNvPr>
            <p:cNvGrpSpPr/>
            <p:nvPr/>
          </p:nvGrpSpPr>
          <p:grpSpPr>
            <a:xfrm>
              <a:off x="484130" y="1492941"/>
              <a:ext cx="1583761" cy="624367"/>
              <a:chOff x="484130" y="1492941"/>
              <a:chExt cx="1583761" cy="624367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CD51F76-7229-E874-FA10-E8587C413735}"/>
                  </a:ext>
                </a:extLst>
              </p:cNvPr>
              <p:cNvSpPr/>
              <p:nvPr/>
            </p:nvSpPr>
            <p:spPr>
              <a:xfrm>
                <a:off x="484257" y="1492941"/>
                <a:ext cx="1583634" cy="54506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99554" dist="61902" dir="2580000" sx="98624" sy="98624" algn="ctr" rotWithShape="0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718B3136-DDCB-A303-30CD-35345AE9A5F6}"/>
                  </a:ext>
                </a:extLst>
              </p:cNvPr>
              <p:cNvSpPr/>
              <p:nvPr/>
            </p:nvSpPr>
            <p:spPr>
              <a:xfrm rot="5400000" flipV="1">
                <a:off x="484130" y="2037795"/>
                <a:ext cx="79513" cy="79513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32A5095-8BE5-4510-784E-088AB783D115}"/>
                </a:ext>
              </a:extLst>
            </p:cNvPr>
            <p:cNvGrpSpPr/>
            <p:nvPr/>
          </p:nvGrpSpPr>
          <p:grpSpPr>
            <a:xfrm>
              <a:off x="1637093" y="4819990"/>
              <a:ext cx="716624" cy="716624"/>
              <a:chOff x="1637093" y="4816815"/>
              <a:chExt cx="716624" cy="716624"/>
            </a:xfrm>
          </p:grpSpPr>
          <p:sp>
            <p:nvSpPr>
              <p:cNvPr id="45" name="Right Triangle 44">
                <a:extLst>
                  <a:ext uri="{FF2B5EF4-FFF2-40B4-BE49-F238E27FC236}">
                    <a16:creationId xmlns:a16="http://schemas.microsoft.com/office/drawing/2014/main" id="{72C0F074-DF7C-ACDD-5D01-4B717DDB2E60}"/>
                  </a:ext>
                </a:extLst>
              </p:cNvPr>
              <p:cNvSpPr/>
              <p:nvPr/>
            </p:nvSpPr>
            <p:spPr>
              <a:xfrm rot="10800000" flipV="1">
                <a:off x="1637093" y="4816815"/>
                <a:ext cx="716624" cy="716624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6" name="Right Triangle 45">
                <a:extLst>
                  <a:ext uri="{FF2B5EF4-FFF2-40B4-BE49-F238E27FC236}">
                    <a16:creationId xmlns:a16="http://schemas.microsoft.com/office/drawing/2014/main" id="{096A3FD3-2042-C1E5-DDCA-C68CFBA9F9E5}"/>
                  </a:ext>
                </a:extLst>
              </p:cNvPr>
              <p:cNvSpPr/>
              <p:nvPr/>
            </p:nvSpPr>
            <p:spPr>
              <a:xfrm flipV="1">
                <a:off x="2304540" y="4816815"/>
                <a:ext cx="48135" cy="48135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125FC38E-4256-8E2B-E59A-6C681C61D8ED}"/>
                  </a:ext>
                </a:extLst>
              </p:cNvPr>
              <p:cNvSpPr/>
              <p:nvPr/>
            </p:nvSpPr>
            <p:spPr>
              <a:xfrm flipV="1">
                <a:off x="1637093" y="5484328"/>
                <a:ext cx="48135" cy="48135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726315-A25A-ACE2-533E-BF07530DBCD1}"/>
                </a:ext>
              </a:extLst>
            </p:cNvPr>
            <p:cNvSpPr txBox="1"/>
            <p:nvPr/>
          </p:nvSpPr>
          <p:spPr>
            <a:xfrm>
              <a:off x="562009" y="1523123"/>
              <a:ext cx="1479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Application Modernization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64C1C1-EA2D-DFA8-C1DB-DFB621751593}"/>
              </a:ext>
            </a:extLst>
          </p:cNvPr>
          <p:cNvGrpSpPr/>
          <p:nvPr/>
        </p:nvGrpSpPr>
        <p:grpSpPr>
          <a:xfrm>
            <a:off x="6096720" y="1356643"/>
            <a:ext cx="1869587" cy="4212053"/>
            <a:chOff x="484130" y="1324561"/>
            <a:chExt cx="1869587" cy="421205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3A6AE2-6B10-0519-8B97-CBA2662A3B06}"/>
                </a:ext>
              </a:extLst>
            </p:cNvPr>
            <p:cNvSpPr/>
            <p:nvPr/>
          </p:nvSpPr>
          <p:spPr>
            <a:xfrm>
              <a:off x="563515" y="1324561"/>
              <a:ext cx="1739519" cy="4159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6261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3C9FAF0-8D53-0423-E1B1-B3663B74DAB2}"/>
                </a:ext>
              </a:extLst>
            </p:cNvPr>
            <p:cNvGrpSpPr/>
            <p:nvPr/>
          </p:nvGrpSpPr>
          <p:grpSpPr>
            <a:xfrm>
              <a:off x="484130" y="1492941"/>
              <a:ext cx="1584921" cy="624367"/>
              <a:chOff x="484130" y="1492941"/>
              <a:chExt cx="1584921" cy="62436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8099BC6-6E0E-3DC1-2D58-B68E36A51E58}"/>
                  </a:ext>
                </a:extLst>
              </p:cNvPr>
              <p:cNvSpPr/>
              <p:nvPr/>
            </p:nvSpPr>
            <p:spPr>
              <a:xfrm>
                <a:off x="485417" y="1492941"/>
                <a:ext cx="1583634" cy="54506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99554" dist="61902" dir="2580000" sx="98624" sy="98624" algn="ctr" rotWithShape="0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>
                  <a:effectLst>
                    <a:glow rad="1905000">
                      <a:srgbClr val="FFFF00">
                        <a:alpha val="40000"/>
                      </a:srgbClr>
                    </a:glow>
                  </a:effectLst>
                </a:endParaRPr>
              </a:p>
            </p:txBody>
          </p:sp>
          <p:sp>
            <p:nvSpPr>
              <p:cNvPr id="59" name="Right Triangle 58">
                <a:extLst>
                  <a:ext uri="{FF2B5EF4-FFF2-40B4-BE49-F238E27FC236}">
                    <a16:creationId xmlns:a16="http://schemas.microsoft.com/office/drawing/2014/main" id="{294D3C72-DC7E-0789-3057-22CEE21858C9}"/>
                  </a:ext>
                </a:extLst>
              </p:cNvPr>
              <p:cNvSpPr/>
              <p:nvPr/>
            </p:nvSpPr>
            <p:spPr>
              <a:xfrm rot="5400000" flipV="1">
                <a:off x="484130" y="2037795"/>
                <a:ext cx="79513" cy="79513"/>
              </a:xfrm>
              <a:prstGeom prst="rtTriangle">
                <a:avLst/>
              </a:prstGeom>
              <a:solidFill>
                <a:srgbClr val="00206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C37CFF-FE80-D444-2DC7-5507B4DC3D33}"/>
                </a:ext>
              </a:extLst>
            </p:cNvPr>
            <p:cNvGrpSpPr/>
            <p:nvPr/>
          </p:nvGrpSpPr>
          <p:grpSpPr>
            <a:xfrm>
              <a:off x="1637093" y="4819990"/>
              <a:ext cx="716624" cy="716624"/>
              <a:chOff x="1637093" y="4816815"/>
              <a:chExt cx="716624" cy="716624"/>
            </a:xfrm>
          </p:grpSpPr>
          <p:sp>
            <p:nvSpPr>
              <p:cNvPr id="55" name="Right Triangle 54">
                <a:extLst>
                  <a:ext uri="{FF2B5EF4-FFF2-40B4-BE49-F238E27FC236}">
                    <a16:creationId xmlns:a16="http://schemas.microsoft.com/office/drawing/2014/main" id="{3648D20A-2700-8B63-7AC5-18CCC54EF1EB}"/>
                  </a:ext>
                </a:extLst>
              </p:cNvPr>
              <p:cNvSpPr/>
              <p:nvPr/>
            </p:nvSpPr>
            <p:spPr>
              <a:xfrm rot="10800000" flipV="1">
                <a:off x="1637093" y="4816815"/>
                <a:ext cx="716624" cy="716624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56" name="Right Triangle 55">
                <a:extLst>
                  <a:ext uri="{FF2B5EF4-FFF2-40B4-BE49-F238E27FC236}">
                    <a16:creationId xmlns:a16="http://schemas.microsoft.com/office/drawing/2014/main" id="{273DE4B1-EC6B-0E72-06D6-234CCBE1F4BA}"/>
                  </a:ext>
                </a:extLst>
              </p:cNvPr>
              <p:cNvSpPr/>
              <p:nvPr/>
            </p:nvSpPr>
            <p:spPr>
              <a:xfrm flipV="1">
                <a:off x="2304540" y="4816815"/>
                <a:ext cx="48135" cy="48135"/>
              </a:xfrm>
              <a:prstGeom prst="rtTriangle">
                <a:avLst/>
              </a:prstGeom>
              <a:solidFill>
                <a:srgbClr val="00206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B3B8A6-1F2C-972E-7A79-86DED3747244}"/>
                </a:ext>
              </a:extLst>
            </p:cNvPr>
            <p:cNvSpPr txBox="1"/>
            <p:nvPr/>
          </p:nvSpPr>
          <p:spPr>
            <a:xfrm>
              <a:off x="562009" y="1523123"/>
              <a:ext cx="13217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Smart Services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578F3B3-5253-5A0A-E49B-03F896381393}"/>
              </a:ext>
            </a:extLst>
          </p:cNvPr>
          <p:cNvGrpSpPr/>
          <p:nvPr/>
        </p:nvGrpSpPr>
        <p:grpSpPr>
          <a:xfrm>
            <a:off x="7994764" y="1357619"/>
            <a:ext cx="1869587" cy="4212053"/>
            <a:chOff x="484130" y="1324561"/>
            <a:chExt cx="1869587" cy="421205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9B34C4-F6FC-9FE9-147A-AE586933B4F1}"/>
                </a:ext>
              </a:extLst>
            </p:cNvPr>
            <p:cNvSpPr/>
            <p:nvPr/>
          </p:nvSpPr>
          <p:spPr>
            <a:xfrm>
              <a:off x="563515" y="1324561"/>
              <a:ext cx="1739519" cy="4159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6261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0C55B9C-248E-34A9-DF19-8C151C993F1D}"/>
                </a:ext>
              </a:extLst>
            </p:cNvPr>
            <p:cNvGrpSpPr/>
            <p:nvPr/>
          </p:nvGrpSpPr>
          <p:grpSpPr>
            <a:xfrm>
              <a:off x="484130" y="1492941"/>
              <a:ext cx="1583761" cy="624367"/>
              <a:chOff x="484130" y="1492941"/>
              <a:chExt cx="1583761" cy="624367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1F3A5EF-E056-20DE-692D-52BD62324FEB}"/>
                  </a:ext>
                </a:extLst>
              </p:cNvPr>
              <p:cNvSpPr/>
              <p:nvPr/>
            </p:nvSpPr>
            <p:spPr>
              <a:xfrm>
                <a:off x="484257" y="1492941"/>
                <a:ext cx="1583634" cy="54506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99554" dist="61902" dir="2580000" sx="98624" sy="98624" algn="ctr" rotWithShape="0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69" name="Right Triangle 68">
                <a:extLst>
                  <a:ext uri="{FF2B5EF4-FFF2-40B4-BE49-F238E27FC236}">
                    <a16:creationId xmlns:a16="http://schemas.microsoft.com/office/drawing/2014/main" id="{D12F0DE2-2094-7B88-7D44-4C67957B54A7}"/>
                  </a:ext>
                </a:extLst>
              </p:cNvPr>
              <p:cNvSpPr/>
              <p:nvPr/>
            </p:nvSpPr>
            <p:spPr>
              <a:xfrm rot="5400000" flipV="1">
                <a:off x="484130" y="2037795"/>
                <a:ext cx="79513" cy="79513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3D63836-27A5-4C12-8DE6-D27CA66CBDF3}"/>
                </a:ext>
              </a:extLst>
            </p:cNvPr>
            <p:cNvGrpSpPr/>
            <p:nvPr/>
          </p:nvGrpSpPr>
          <p:grpSpPr>
            <a:xfrm>
              <a:off x="1637093" y="4819990"/>
              <a:ext cx="716624" cy="716624"/>
              <a:chOff x="1637093" y="4816815"/>
              <a:chExt cx="716624" cy="716624"/>
            </a:xfrm>
          </p:grpSpPr>
          <p:sp>
            <p:nvSpPr>
              <p:cNvPr id="65" name="Right Triangle 64">
                <a:extLst>
                  <a:ext uri="{FF2B5EF4-FFF2-40B4-BE49-F238E27FC236}">
                    <a16:creationId xmlns:a16="http://schemas.microsoft.com/office/drawing/2014/main" id="{912E7E91-F180-E056-FDE3-706DFAD62C7E}"/>
                  </a:ext>
                </a:extLst>
              </p:cNvPr>
              <p:cNvSpPr/>
              <p:nvPr/>
            </p:nvSpPr>
            <p:spPr>
              <a:xfrm rot="10800000" flipV="1">
                <a:off x="1637093" y="4816815"/>
                <a:ext cx="716624" cy="716624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66" name="Right Triangle 65">
                <a:extLst>
                  <a:ext uri="{FF2B5EF4-FFF2-40B4-BE49-F238E27FC236}">
                    <a16:creationId xmlns:a16="http://schemas.microsoft.com/office/drawing/2014/main" id="{08A70E10-1FCB-B34A-EA91-993F19CB4217}"/>
                  </a:ext>
                </a:extLst>
              </p:cNvPr>
              <p:cNvSpPr/>
              <p:nvPr/>
            </p:nvSpPr>
            <p:spPr>
              <a:xfrm flipV="1">
                <a:off x="2304540" y="4816815"/>
                <a:ext cx="48135" cy="48135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67" name="Right Triangle 66">
                <a:extLst>
                  <a:ext uri="{FF2B5EF4-FFF2-40B4-BE49-F238E27FC236}">
                    <a16:creationId xmlns:a16="http://schemas.microsoft.com/office/drawing/2014/main" id="{E9A89729-AD32-E8D5-0A47-43DD319194B4}"/>
                  </a:ext>
                </a:extLst>
              </p:cNvPr>
              <p:cNvSpPr/>
              <p:nvPr/>
            </p:nvSpPr>
            <p:spPr>
              <a:xfrm flipV="1">
                <a:off x="1637093" y="5484328"/>
                <a:ext cx="48135" cy="48135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ABA7B0F-C38D-5F2D-8309-7C422ED4AA4D}"/>
                </a:ext>
              </a:extLst>
            </p:cNvPr>
            <p:cNvSpPr txBox="1"/>
            <p:nvPr/>
          </p:nvSpPr>
          <p:spPr>
            <a:xfrm>
              <a:off x="562009" y="1523123"/>
              <a:ext cx="1321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Cyber Security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00B0F5-DB81-9D0C-7323-758710F6C724}"/>
              </a:ext>
            </a:extLst>
          </p:cNvPr>
          <p:cNvGrpSpPr/>
          <p:nvPr/>
        </p:nvGrpSpPr>
        <p:grpSpPr>
          <a:xfrm>
            <a:off x="9972311" y="1356643"/>
            <a:ext cx="1869587" cy="4212053"/>
            <a:chOff x="484130" y="1324561"/>
            <a:chExt cx="1869587" cy="421205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E15D337-1A60-3F1F-C803-13D7A4FE56A2}"/>
                </a:ext>
              </a:extLst>
            </p:cNvPr>
            <p:cNvSpPr/>
            <p:nvPr/>
          </p:nvSpPr>
          <p:spPr>
            <a:xfrm>
              <a:off x="563515" y="1324561"/>
              <a:ext cx="1739519" cy="4159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6261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A7B7947-77BF-C59C-F590-2D668B72069E}"/>
                </a:ext>
              </a:extLst>
            </p:cNvPr>
            <p:cNvGrpSpPr/>
            <p:nvPr/>
          </p:nvGrpSpPr>
          <p:grpSpPr>
            <a:xfrm>
              <a:off x="484130" y="1492941"/>
              <a:ext cx="1583761" cy="624367"/>
              <a:chOff x="484130" y="1492941"/>
              <a:chExt cx="1583761" cy="624367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526D9C5-9068-D6B8-A15B-9D5889158020}"/>
                  </a:ext>
                </a:extLst>
              </p:cNvPr>
              <p:cNvSpPr/>
              <p:nvPr/>
            </p:nvSpPr>
            <p:spPr>
              <a:xfrm>
                <a:off x="484257" y="1492941"/>
                <a:ext cx="1583634" cy="54506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99554" dist="61902" dir="2580000" sx="98624" sy="98624" algn="ctr" rotWithShape="0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79" name="Right Triangle 78">
                <a:extLst>
                  <a:ext uri="{FF2B5EF4-FFF2-40B4-BE49-F238E27FC236}">
                    <a16:creationId xmlns:a16="http://schemas.microsoft.com/office/drawing/2014/main" id="{1D61DA1A-6104-F568-4E3D-6B13ED9B2E7F}"/>
                  </a:ext>
                </a:extLst>
              </p:cNvPr>
              <p:cNvSpPr/>
              <p:nvPr/>
            </p:nvSpPr>
            <p:spPr>
              <a:xfrm rot="5400000" flipV="1">
                <a:off x="484130" y="2037795"/>
                <a:ext cx="79513" cy="79513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D5F6C9A-B8A8-52F9-9AAF-489726D53A62}"/>
                </a:ext>
              </a:extLst>
            </p:cNvPr>
            <p:cNvGrpSpPr/>
            <p:nvPr/>
          </p:nvGrpSpPr>
          <p:grpSpPr>
            <a:xfrm>
              <a:off x="1637093" y="4819990"/>
              <a:ext cx="716624" cy="716624"/>
              <a:chOff x="1637093" y="4816815"/>
              <a:chExt cx="716624" cy="716624"/>
            </a:xfrm>
          </p:grpSpPr>
          <p:sp>
            <p:nvSpPr>
              <p:cNvPr id="75" name="Right Triangle 74">
                <a:extLst>
                  <a:ext uri="{FF2B5EF4-FFF2-40B4-BE49-F238E27FC236}">
                    <a16:creationId xmlns:a16="http://schemas.microsoft.com/office/drawing/2014/main" id="{93E8029D-2F68-B98D-B2BF-6B0B505AFA4A}"/>
                  </a:ext>
                </a:extLst>
              </p:cNvPr>
              <p:cNvSpPr/>
              <p:nvPr/>
            </p:nvSpPr>
            <p:spPr>
              <a:xfrm rot="10800000" flipV="1">
                <a:off x="1637093" y="4816815"/>
                <a:ext cx="716624" cy="716624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76" name="Right Triangle 75">
                <a:extLst>
                  <a:ext uri="{FF2B5EF4-FFF2-40B4-BE49-F238E27FC236}">
                    <a16:creationId xmlns:a16="http://schemas.microsoft.com/office/drawing/2014/main" id="{ECBEA72D-0315-2745-AE2B-6EF820357600}"/>
                  </a:ext>
                </a:extLst>
              </p:cNvPr>
              <p:cNvSpPr/>
              <p:nvPr/>
            </p:nvSpPr>
            <p:spPr>
              <a:xfrm flipV="1">
                <a:off x="2304540" y="4816815"/>
                <a:ext cx="48135" cy="48135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77" name="Right Triangle 76">
                <a:extLst>
                  <a:ext uri="{FF2B5EF4-FFF2-40B4-BE49-F238E27FC236}">
                    <a16:creationId xmlns:a16="http://schemas.microsoft.com/office/drawing/2014/main" id="{D3B90F54-EC92-4A8A-2116-DD45D2BDB81A}"/>
                  </a:ext>
                </a:extLst>
              </p:cNvPr>
              <p:cNvSpPr/>
              <p:nvPr/>
            </p:nvSpPr>
            <p:spPr>
              <a:xfrm flipV="1">
                <a:off x="1637093" y="5484328"/>
                <a:ext cx="48135" cy="48135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BF5845-0CF8-5A93-963C-0B027BAA26A9}"/>
                </a:ext>
              </a:extLst>
            </p:cNvPr>
            <p:cNvSpPr txBox="1"/>
            <p:nvPr/>
          </p:nvSpPr>
          <p:spPr>
            <a:xfrm>
              <a:off x="562009" y="1523123"/>
              <a:ext cx="1321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Operations Support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5FA1BC-1D15-B6B2-33B3-37B739153D36}"/>
              </a:ext>
            </a:extLst>
          </p:cNvPr>
          <p:cNvSpPr txBox="1"/>
          <p:nvPr/>
        </p:nvSpPr>
        <p:spPr>
          <a:xfrm>
            <a:off x="4785502" y="802937"/>
            <a:ext cx="294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Services Capabilities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203F6A-015B-69F9-E989-62DF84236136}"/>
              </a:ext>
            </a:extLst>
          </p:cNvPr>
          <p:cNvSpPr/>
          <p:nvPr/>
        </p:nvSpPr>
        <p:spPr>
          <a:xfrm>
            <a:off x="0" y="136151"/>
            <a:ext cx="12350568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ea typeface="Segoe UI" panose="020B0502040204020203" pitchFamily="34" charset="0"/>
                <a:cs typeface="Poppins" panose="00000500000000000000" pitchFamily="2" charset="0"/>
              </a:rPr>
              <a:t>IDC</a:t>
            </a:r>
            <a:r>
              <a:rPr kumimoji="0" lang="en-US" sz="3733" b="1" i="0" u="none" strike="noStrike" kern="1200" cap="none" spc="0" normalizeH="0" baseline="0" noProof="0">
                <a:ln>
                  <a:noFill/>
                </a:ln>
                <a:solidFill>
                  <a:srgbClr val="6A205F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3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ea typeface="Segoe UI" panose="020B0502040204020203" pitchFamily="34" charset="0"/>
                <a:cs typeface="Poppins" panose="00000500000000000000" pitchFamily="2" charset="0"/>
              </a:rPr>
              <a:t>Digital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C5761B-AD5A-DC12-4420-C1043BAEB91A}"/>
              </a:ext>
            </a:extLst>
          </p:cNvPr>
          <p:cNvGrpSpPr/>
          <p:nvPr/>
        </p:nvGrpSpPr>
        <p:grpSpPr>
          <a:xfrm>
            <a:off x="498432" y="2380074"/>
            <a:ext cx="1550260" cy="590341"/>
            <a:chOff x="198687" y="1215805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23C6A28-DB8F-81E5-482F-C4F2718C470C}"/>
                </a:ext>
              </a:extLst>
            </p:cNvPr>
            <p:cNvSpPr/>
            <p:nvPr/>
          </p:nvSpPr>
          <p:spPr>
            <a:xfrm>
              <a:off x="198687" y="1215805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8F9F80C7-37E1-62CB-B7D3-1DAC858D1DF3}"/>
                </a:ext>
              </a:extLst>
            </p:cNvPr>
            <p:cNvSpPr txBox="1"/>
            <p:nvPr/>
          </p:nvSpPr>
          <p:spPr>
            <a:xfrm>
              <a:off x="215977" y="1233095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Digital Transformation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233CE7-F3CC-9C2E-1AEF-0029E595EE62}"/>
              </a:ext>
            </a:extLst>
          </p:cNvPr>
          <p:cNvGrpSpPr/>
          <p:nvPr/>
        </p:nvGrpSpPr>
        <p:grpSpPr>
          <a:xfrm>
            <a:off x="498432" y="3047945"/>
            <a:ext cx="1550260" cy="590341"/>
            <a:chOff x="198687" y="1896968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A207DFF-AB13-CA3A-18DC-9BB32A8D821E}"/>
                </a:ext>
              </a:extLst>
            </p:cNvPr>
            <p:cNvSpPr/>
            <p:nvPr/>
          </p:nvSpPr>
          <p:spPr>
            <a:xfrm>
              <a:off x="198687" y="1896968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8379"/>
                <a:satOff val="1773"/>
                <a:lumOff val="-955"/>
                <a:alphaOff val="0"/>
              </a:schemeClr>
            </a:fillRef>
            <a:effectRef idx="0">
              <a:schemeClr val="accent5">
                <a:hueOff val="-8379"/>
                <a:satOff val="1773"/>
                <a:lumOff val="-95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: Rounded Corners 6">
              <a:extLst>
                <a:ext uri="{FF2B5EF4-FFF2-40B4-BE49-F238E27FC236}">
                  <a16:creationId xmlns:a16="http://schemas.microsoft.com/office/drawing/2014/main" id="{25944F29-2438-F1EE-4369-970D92D41AD5}"/>
                </a:ext>
              </a:extLst>
            </p:cNvPr>
            <p:cNvSpPr txBox="1"/>
            <p:nvPr/>
          </p:nvSpPr>
          <p:spPr>
            <a:xfrm>
              <a:off x="215977" y="1914258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Strategy And Consulting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E165CA-96AD-DDAF-79BA-AF60D3946751}"/>
              </a:ext>
            </a:extLst>
          </p:cNvPr>
          <p:cNvGrpSpPr/>
          <p:nvPr/>
        </p:nvGrpSpPr>
        <p:grpSpPr>
          <a:xfrm>
            <a:off x="498432" y="3729108"/>
            <a:ext cx="1550260" cy="590341"/>
            <a:chOff x="198687" y="2578132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D644C5E-F68A-A107-CAB5-D425391FB46E}"/>
                </a:ext>
              </a:extLst>
            </p:cNvPr>
            <p:cNvSpPr/>
            <p:nvPr/>
          </p:nvSpPr>
          <p:spPr>
            <a:xfrm>
              <a:off x="198687" y="2578132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6759"/>
                <a:satOff val="3546"/>
                <a:lumOff val="-1910"/>
                <a:alphaOff val="0"/>
              </a:schemeClr>
            </a:fillRef>
            <a:effectRef idx="0">
              <a:schemeClr val="accent5">
                <a:hueOff val="-16759"/>
                <a:satOff val="3546"/>
                <a:lumOff val="-191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: Rounded Corners 8">
              <a:extLst>
                <a:ext uri="{FF2B5EF4-FFF2-40B4-BE49-F238E27FC236}">
                  <a16:creationId xmlns:a16="http://schemas.microsoft.com/office/drawing/2014/main" id="{0A3FE31E-B67F-6265-C06A-08B25B90D69B}"/>
                </a:ext>
              </a:extLst>
            </p:cNvPr>
            <p:cNvSpPr txBox="1"/>
            <p:nvPr/>
          </p:nvSpPr>
          <p:spPr>
            <a:xfrm>
              <a:off x="215977" y="2595422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Enterprise Modernization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4A36D1-216C-9642-A4E6-E1922CD05BC9}"/>
              </a:ext>
            </a:extLst>
          </p:cNvPr>
          <p:cNvGrpSpPr/>
          <p:nvPr/>
        </p:nvGrpSpPr>
        <p:grpSpPr>
          <a:xfrm>
            <a:off x="498432" y="4410272"/>
            <a:ext cx="1550260" cy="590341"/>
            <a:chOff x="198687" y="3259295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7A8C312-3F1D-7C66-CBD3-9AFEB6E8F03B}"/>
                </a:ext>
              </a:extLst>
            </p:cNvPr>
            <p:cNvSpPr/>
            <p:nvPr/>
          </p:nvSpPr>
          <p:spPr>
            <a:xfrm>
              <a:off x="198687" y="3259295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5138"/>
                <a:satOff val="5319"/>
                <a:lumOff val="-2864"/>
                <a:alphaOff val="0"/>
              </a:schemeClr>
            </a:fillRef>
            <a:effectRef idx="0">
              <a:schemeClr val="accent5">
                <a:hueOff val="-25138"/>
                <a:satOff val="5319"/>
                <a:lumOff val="-286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10">
              <a:extLst>
                <a:ext uri="{FF2B5EF4-FFF2-40B4-BE49-F238E27FC236}">
                  <a16:creationId xmlns:a16="http://schemas.microsoft.com/office/drawing/2014/main" id="{B6AD2731-B48F-E378-37DA-A0EEAD7B2C47}"/>
                </a:ext>
              </a:extLst>
            </p:cNvPr>
            <p:cNvSpPr txBox="1"/>
            <p:nvPr/>
          </p:nvSpPr>
          <p:spPr>
            <a:xfrm>
              <a:off x="215977" y="3276585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Multi Speed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863B8FA-47FA-E370-3DC3-97736672D51B}"/>
              </a:ext>
            </a:extLst>
          </p:cNvPr>
          <p:cNvGrpSpPr/>
          <p:nvPr/>
        </p:nvGrpSpPr>
        <p:grpSpPr>
          <a:xfrm>
            <a:off x="2461831" y="2380074"/>
            <a:ext cx="1550260" cy="590341"/>
            <a:chOff x="4365013" y="1215805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8976170A-5348-58D2-2C2B-A7A0BF4B2757}"/>
                </a:ext>
              </a:extLst>
            </p:cNvPr>
            <p:cNvSpPr/>
            <p:nvPr/>
          </p:nvSpPr>
          <p:spPr>
            <a:xfrm>
              <a:off x="4365013" y="1215805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035"/>
                <a:satOff val="14183"/>
                <a:lumOff val="-7639"/>
                <a:alphaOff val="0"/>
              </a:schemeClr>
            </a:fillRef>
            <a:effectRef idx="0">
              <a:schemeClr val="accent5">
                <a:hueOff val="-67035"/>
                <a:satOff val="14183"/>
                <a:lumOff val="-763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Rectangle: Rounded Corners 4">
              <a:extLst>
                <a:ext uri="{FF2B5EF4-FFF2-40B4-BE49-F238E27FC236}">
                  <a16:creationId xmlns:a16="http://schemas.microsoft.com/office/drawing/2014/main" id="{59B48220-1477-86EA-12E3-1ADF3F813252}"/>
                </a:ext>
              </a:extLst>
            </p:cNvPr>
            <p:cNvSpPr txBox="1"/>
            <p:nvPr/>
          </p:nvSpPr>
          <p:spPr>
            <a:xfrm>
              <a:off x="4382303" y="1233095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Omni Channel Microservices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8E8CE74-7AD1-9D2A-EEEF-BFB45FE8B953}"/>
              </a:ext>
            </a:extLst>
          </p:cNvPr>
          <p:cNvGrpSpPr/>
          <p:nvPr/>
        </p:nvGrpSpPr>
        <p:grpSpPr>
          <a:xfrm>
            <a:off x="2461831" y="3075505"/>
            <a:ext cx="1550260" cy="590341"/>
            <a:chOff x="4365013" y="1896968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55BC7C2C-354C-1EC3-F242-268AD25E287E}"/>
                </a:ext>
              </a:extLst>
            </p:cNvPr>
            <p:cNvSpPr/>
            <p:nvPr/>
          </p:nvSpPr>
          <p:spPr>
            <a:xfrm>
              <a:off x="4365013" y="1896968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5414"/>
                <a:satOff val="15956"/>
                <a:lumOff val="-8593"/>
                <a:alphaOff val="0"/>
              </a:schemeClr>
            </a:fillRef>
            <a:effectRef idx="0">
              <a:schemeClr val="accent5">
                <a:hueOff val="-75414"/>
                <a:satOff val="15956"/>
                <a:lumOff val="-859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0" name="Rectangle: Rounded Corners 6">
              <a:extLst>
                <a:ext uri="{FF2B5EF4-FFF2-40B4-BE49-F238E27FC236}">
                  <a16:creationId xmlns:a16="http://schemas.microsoft.com/office/drawing/2014/main" id="{D774C096-946A-10AC-10D3-D6DE3CAFE663}"/>
                </a:ext>
              </a:extLst>
            </p:cNvPr>
            <p:cNvSpPr txBox="1"/>
            <p:nvPr/>
          </p:nvSpPr>
          <p:spPr>
            <a:xfrm>
              <a:off x="4382303" y="1914258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Cloud First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7A1EA12-1A0B-5FB9-2A0E-A5B9F1AEC39D}"/>
              </a:ext>
            </a:extLst>
          </p:cNvPr>
          <p:cNvGrpSpPr/>
          <p:nvPr/>
        </p:nvGrpSpPr>
        <p:grpSpPr>
          <a:xfrm>
            <a:off x="2461831" y="3756669"/>
            <a:ext cx="1550260" cy="590341"/>
            <a:chOff x="4365013" y="2578132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0244594-F5B5-D249-F49E-E7D80BAEA98F}"/>
                </a:ext>
              </a:extLst>
            </p:cNvPr>
            <p:cNvSpPr/>
            <p:nvPr/>
          </p:nvSpPr>
          <p:spPr>
            <a:xfrm>
              <a:off x="4365013" y="2578132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83794"/>
                <a:satOff val="17729"/>
                <a:lumOff val="-9548"/>
                <a:alphaOff val="0"/>
              </a:schemeClr>
            </a:fillRef>
            <a:effectRef idx="0">
              <a:schemeClr val="accent5">
                <a:hueOff val="-83794"/>
                <a:satOff val="17729"/>
                <a:lumOff val="-954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8" name="Rectangle: Rounded Corners 8">
              <a:extLst>
                <a:ext uri="{FF2B5EF4-FFF2-40B4-BE49-F238E27FC236}">
                  <a16:creationId xmlns:a16="http://schemas.microsoft.com/office/drawing/2014/main" id="{492E68CC-B204-1CAE-5307-B19CD6AEAD84}"/>
                </a:ext>
              </a:extLst>
            </p:cNvPr>
            <p:cNvSpPr txBox="1"/>
            <p:nvPr/>
          </p:nvSpPr>
          <p:spPr>
            <a:xfrm>
              <a:off x="4382303" y="2595422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Quality Engineering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E2CA8F8-F0A4-7FEC-A1A4-60119E23BC79}"/>
              </a:ext>
            </a:extLst>
          </p:cNvPr>
          <p:cNvGrpSpPr/>
          <p:nvPr/>
        </p:nvGrpSpPr>
        <p:grpSpPr>
          <a:xfrm>
            <a:off x="2461831" y="4437832"/>
            <a:ext cx="1550260" cy="590341"/>
            <a:chOff x="4365013" y="3259295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DDAA9750-0EBB-B21E-1958-107E9A027A43}"/>
                </a:ext>
              </a:extLst>
            </p:cNvPr>
            <p:cNvSpPr/>
            <p:nvPr/>
          </p:nvSpPr>
          <p:spPr>
            <a:xfrm>
              <a:off x="4365013" y="3259295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2173"/>
                <a:satOff val="19502"/>
                <a:lumOff val="-10503"/>
                <a:alphaOff val="0"/>
              </a:schemeClr>
            </a:fillRef>
            <a:effectRef idx="0">
              <a:schemeClr val="accent5">
                <a:hueOff val="-92173"/>
                <a:satOff val="19502"/>
                <a:lumOff val="-105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Rectangle: Rounded Corners 10">
              <a:extLst>
                <a:ext uri="{FF2B5EF4-FFF2-40B4-BE49-F238E27FC236}">
                  <a16:creationId xmlns:a16="http://schemas.microsoft.com/office/drawing/2014/main" id="{C449859F-051A-0C5C-16C4-A3CDB6E2B17E}"/>
                </a:ext>
              </a:extLst>
            </p:cNvPr>
            <p:cNvSpPr txBox="1"/>
            <p:nvPr/>
          </p:nvSpPr>
          <p:spPr>
            <a:xfrm>
              <a:off x="4382303" y="3276585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Mobile First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B611282-B487-D64D-03DF-D45011A86945}"/>
              </a:ext>
            </a:extLst>
          </p:cNvPr>
          <p:cNvGrpSpPr/>
          <p:nvPr/>
        </p:nvGrpSpPr>
        <p:grpSpPr>
          <a:xfrm>
            <a:off x="6258792" y="2380074"/>
            <a:ext cx="1550260" cy="590341"/>
            <a:chOff x="6456562" y="1190638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1EA2D0ED-884B-A064-D90C-DC1B985E766E}"/>
                </a:ext>
              </a:extLst>
            </p:cNvPr>
            <p:cNvSpPr/>
            <p:nvPr/>
          </p:nvSpPr>
          <p:spPr>
            <a:xfrm>
              <a:off x="6456562" y="1190638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00553"/>
                <a:satOff val="21275"/>
                <a:lumOff val="-11458"/>
                <a:alphaOff val="0"/>
              </a:schemeClr>
            </a:fillRef>
            <a:effectRef idx="0">
              <a:schemeClr val="accent5">
                <a:hueOff val="-100553"/>
                <a:satOff val="21275"/>
                <a:lumOff val="-1145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Rectangle: Rounded Corners 4">
              <a:extLst>
                <a:ext uri="{FF2B5EF4-FFF2-40B4-BE49-F238E27FC236}">
                  <a16:creationId xmlns:a16="http://schemas.microsoft.com/office/drawing/2014/main" id="{9476453A-49E9-28D5-4BC2-C4C526BB1DA9}"/>
                </a:ext>
              </a:extLst>
            </p:cNvPr>
            <p:cNvSpPr txBox="1"/>
            <p:nvPr/>
          </p:nvSpPr>
          <p:spPr>
            <a:xfrm>
              <a:off x="6473852" y="1207928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Data Platform Transformation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6EEBB4D-91C8-32D4-3CCA-215811B7338F}"/>
              </a:ext>
            </a:extLst>
          </p:cNvPr>
          <p:cNvGrpSpPr/>
          <p:nvPr/>
        </p:nvGrpSpPr>
        <p:grpSpPr>
          <a:xfrm>
            <a:off x="6258792" y="3047945"/>
            <a:ext cx="1550260" cy="590341"/>
            <a:chOff x="6456562" y="1871801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FD1DB8D6-B55C-3E66-E25D-24943979182F}"/>
                </a:ext>
              </a:extLst>
            </p:cNvPr>
            <p:cNvSpPr/>
            <p:nvPr/>
          </p:nvSpPr>
          <p:spPr>
            <a:xfrm>
              <a:off x="6456562" y="1871801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08932"/>
                <a:satOff val="23048"/>
                <a:lumOff val="-12413"/>
                <a:alphaOff val="0"/>
              </a:schemeClr>
            </a:fillRef>
            <a:effectRef idx="0">
              <a:schemeClr val="accent5">
                <a:hueOff val="-108932"/>
                <a:satOff val="23048"/>
                <a:lumOff val="-1241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2" name="Rectangle: Rounded Corners 6">
              <a:extLst>
                <a:ext uri="{FF2B5EF4-FFF2-40B4-BE49-F238E27FC236}">
                  <a16:creationId xmlns:a16="http://schemas.microsoft.com/office/drawing/2014/main" id="{094AB61B-2258-3A81-BD9C-E1882DA25153}"/>
                </a:ext>
              </a:extLst>
            </p:cNvPr>
            <p:cNvSpPr txBox="1"/>
            <p:nvPr/>
          </p:nvSpPr>
          <p:spPr>
            <a:xfrm>
              <a:off x="6473852" y="1889091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Artificial Intelligence and Machine Learning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ECBC8F9-04C4-CE28-FD79-5818785D9B91}"/>
              </a:ext>
            </a:extLst>
          </p:cNvPr>
          <p:cNvGrpSpPr/>
          <p:nvPr/>
        </p:nvGrpSpPr>
        <p:grpSpPr>
          <a:xfrm>
            <a:off x="6258792" y="3729109"/>
            <a:ext cx="1550260" cy="590341"/>
            <a:chOff x="6456562" y="2552965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E3C5F69F-B127-7FE8-17C9-0C7C5873D5BC}"/>
                </a:ext>
              </a:extLst>
            </p:cNvPr>
            <p:cNvSpPr/>
            <p:nvPr/>
          </p:nvSpPr>
          <p:spPr>
            <a:xfrm>
              <a:off x="6456562" y="2552965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17311"/>
                <a:satOff val="24821"/>
                <a:lumOff val="-13368"/>
                <a:alphaOff val="0"/>
              </a:schemeClr>
            </a:fillRef>
            <a:effectRef idx="0">
              <a:schemeClr val="accent5">
                <a:hueOff val="-117311"/>
                <a:satOff val="24821"/>
                <a:lumOff val="-1336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0" name="Rectangle: Rounded Corners 8">
              <a:extLst>
                <a:ext uri="{FF2B5EF4-FFF2-40B4-BE49-F238E27FC236}">
                  <a16:creationId xmlns:a16="http://schemas.microsoft.com/office/drawing/2014/main" id="{A3CBEBF4-3196-C853-F5A2-7BABED41DAD0}"/>
                </a:ext>
              </a:extLst>
            </p:cNvPr>
            <p:cNvSpPr txBox="1"/>
            <p:nvPr/>
          </p:nvSpPr>
          <p:spPr>
            <a:xfrm>
              <a:off x="6473852" y="2570255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Blockchain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6F714B6-8967-3F90-F395-37949A1CBDE0}"/>
              </a:ext>
            </a:extLst>
          </p:cNvPr>
          <p:cNvGrpSpPr/>
          <p:nvPr/>
        </p:nvGrpSpPr>
        <p:grpSpPr>
          <a:xfrm>
            <a:off x="6258792" y="4410272"/>
            <a:ext cx="1550260" cy="590341"/>
            <a:chOff x="6456562" y="3234128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C2952BCF-FCDB-4F64-7C30-908D97098026}"/>
                </a:ext>
              </a:extLst>
            </p:cNvPr>
            <p:cNvSpPr/>
            <p:nvPr/>
          </p:nvSpPr>
          <p:spPr>
            <a:xfrm>
              <a:off x="6456562" y="3234128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25691"/>
                <a:satOff val="26594"/>
                <a:lumOff val="-14322"/>
                <a:alphaOff val="0"/>
              </a:schemeClr>
            </a:fillRef>
            <a:effectRef idx="0">
              <a:schemeClr val="accent5">
                <a:hueOff val="-125691"/>
                <a:satOff val="26594"/>
                <a:lumOff val="-1432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Rectangle: Rounded Corners 10">
              <a:extLst>
                <a:ext uri="{FF2B5EF4-FFF2-40B4-BE49-F238E27FC236}">
                  <a16:creationId xmlns:a16="http://schemas.microsoft.com/office/drawing/2014/main" id="{76C6AB17-9FD2-2E63-F32A-125EE8DC3EEC}"/>
                </a:ext>
              </a:extLst>
            </p:cNvPr>
            <p:cNvSpPr txBox="1"/>
            <p:nvPr/>
          </p:nvSpPr>
          <p:spPr>
            <a:xfrm>
              <a:off x="6473852" y="3251418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Business Process Automation and RPA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B166CFB-1383-CDBF-D803-5F51C7DC8AE1}"/>
              </a:ext>
            </a:extLst>
          </p:cNvPr>
          <p:cNvGrpSpPr/>
          <p:nvPr/>
        </p:nvGrpSpPr>
        <p:grpSpPr>
          <a:xfrm>
            <a:off x="8181831" y="2380074"/>
            <a:ext cx="1550260" cy="590341"/>
            <a:chOff x="8531338" y="1215805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1C454191-B1A7-B60F-57E2-BB517CF95409}"/>
                </a:ext>
              </a:extLst>
            </p:cNvPr>
            <p:cNvSpPr/>
            <p:nvPr/>
          </p:nvSpPr>
          <p:spPr>
            <a:xfrm>
              <a:off x="8531338" y="1215805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34070"/>
                <a:satOff val="28367"/>
                <a:lumOff val="-15277"/>
                <a:alphaOff val="0"/>
              </a:schemeClr>
            </a:fillRef>
            <a:effectRef idx="0">
              <a:schemeClr val="accent5">
                <a:hueOff val="-134070"/>
                <a:satOff val="28367"/>
                <a:lumOff val="-1527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angle: Rounded Corners 4">
              <a:extLst>
                <a:ext uri="{FF2B5EF4-FFF2-40B4-BE49-F238E27FC236}">
                  <a16:creationId xmlns:a16="http://schemas.microsoft.com/office/drawing/2014/main" id="{594FE6A9-261C-142F-8C7C-D5C0A5808E4B}"/>
                </a:ext>
              </a:extLst>
            </p:cNvPr>
            <p:cNvSpPr txBox="1"/>
            <p:nvPr/>
          </p:nvSpPr>
          <p:spPr>
            <a:xfrm>
              <a:off x="8548628" y="1233095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Vulnerability Assessment and Pen Testing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D3AFBB6-41E2-C24C-D134-D204A57B54E3}"/>
              </a:ext>
            </a:extLst>
          </p:cNvPr>
          <p:cNvGrpSpPr/>
          <p:nvPr/>
        </p:nvGrpSpPr>
        <p:grpSpPr>
          <a:xfrm>
            <a:off x="8181831" y="3047945"/>
            <a:ext cx="1550260" cy="590341"/>
            <a:chOff x="8531338" y="1896968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9FEFC04D-795D-850B-FADB-2CD6375835DB}"/>
                </a:ext>
              </a:extLst>
            </p:cNvPr>
            <p:cNvSpPr/>
            <p:nvPr/>
          </p:nvSpPr>
          <p:spPr>
            <a:xfrm>
              <a:off x="8531338" y="1896968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42450"/>
                <a:satOff val="30140"/>
                <a:lumOff val="-16232"/>
                <a:alphaOff val="0"/>
              </a:schemeClr>
            </a:fillRef>
            <a:effectRef idx="0">
              <a:schemeClr val="accent5">
                <a:hueOff val="-142450"/>
                <a:satOff val="30140"/>
                <a:lumOff val="-1623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4" name="Rectangle: Rounded Corners 6">
              <a:extLst>
                <a:ext uri="{FF2B5EF4-FFF2-40B4-BE49-F238E27FC236}">
                  <a16:creationId xmlns:a16="http://schemas.microsoft.com/office/drawing/2014/main" id="{2F266E06-7C61-47EF-9765-5059DD7E5500}"/>
                </a:ext>
              </a:extLst>
            </p:cNvPr>
            <p:cNvSpPr txBox="1"/>
            <p:nvPr/>
          </p:nvSpPr>
          <p:spPr>
            <a:xfrm>
              <a:off x="8548628" y="1914258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Managed Detection and Response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C67E21C-5B8E-E6B4-140B-07C76EBF7742}"/>
              </a:ext>
            </a:extLst>
          </p:cNvPr>
          <p:cNvGrpSpPr/>
          <p:nvPr/>
        </p:nvGrpSpPr>
        <p:grpSpPr>
          <a:xfrm>
            <a:off x="8181831" y="3729109"/>
            <a:ext cx="1550260" cy="590341"/>
            <a:chOff x="8531338" y="2578132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FC7F413F-8F26-FC96-909F-0562D5CD5808}"/>
                </a:ext>
              </a:extLst>
            </p:cNvPr>
            <p:cNvSpPr/>
            <p:nvPr/>
          </p:nvSpPr>
          <p:spPr>
            <a:xfrm>
              <a:off x="8531338" y="2578132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50829"/>
                <a:satOff val="31912"/>
                <a:lumOff val="-17187"/>
                <a:alphaOff val="0"/>
              </a:schemeClr>
            </a:fillRef>
            <a:effectRef idx="0">
              <a:schemeClr val="accent5">
                <a:hueOff val="-150829"/>
                <a:satOff val="31912"/>
                <a:lumOff val="-1718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Rectangle: Rounded Corners 8">
              <a:extLst>
                <a:ext uri="{FF2B5EF4-FFF2-40B4-BE49-F238E27FC236}">
                  <a16:creationId xmlns:a16="http://schemas.microsoft.com/office/drawing/2014/main" id="{4244A3C8-22AE-D4A0-ABB2-D6D984B1D475}"/>
                </a:ext>
              </a:extLst>
            </p:cNvPr>
            <p:cNvSpPr txBox="1"/>
            <p:nvPr/>
          </p:nvSpPr>
          <p:spPr>
            <a:xfrm>
              <a:off x="8548628" y="2595422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IAM and GRC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538C13A-9430-DAF1-56D6-BD62A58B5DBD}"/>
              </a:ext>
            </a:extLst>
          </p:cNvPr>
          <p:cNvGrpSpPr/>
          <p:nvPr/>
        </p:nvGrpSpPr>
        <p:grpSpPr>
          <a:xfrm>
            <a:off x="8181831" y="4410272"/>
            <a:ext cx="1550260" cy="590341"/>
            <a:chOff x="8531338" y="3259295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846A0714-EA07-76CB-282F-A5E54C33EB49}"/>
                </a:ext>
              </a:extLst>
            </p:cNvPr>
            <p:cNvSpPr/>
            <p:nvPr/>
          </p:nvSpPr>
          <p:spPr>
            <a:xfrm>
              <a:off x="8531338" y="3259295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59208"/>
                <a:satOff val="33685"/>
                <a:lumOff val="-18142"/>
                <a:alphaOff val="0"/>
              </a:schemeClr>
            </a:fillRef>
            <a:effectRef idx="0">
              <a:schemeClr val="accent5">
                <a:hueOff val="-159208"/>
                <a:satOff val="33685"/>
                <a:lumOff val="-1814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Rectangle: Rounded Corners 10">
              <a:extLst>
                <a:ext uri="{FF2B5EF4-FFF2-40B4-BE49-F238E27FC236}">
                  <a16:creationId xmlns:a16="http://schemas.microsoft.com/office/drawing/2014/main" id="{B63DA9A3-C51B-64CB-A19B-6BCB5EB7F1FB}"/>
                </a:ext>
              </a:extLst>
            </p:cNvPr>
            <p:cNvSpPr txBox="1"/>
            <p:nvPr/>
          </p:nvSpPr>
          <p:spPr>
            <a:xfrm>
              <a:off x="8548628" y="3276585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Consulting and Advisory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5D5BFFF-0BB1-74BF-BF63-D61E27CAECFE}"/>
              </a:ext>
            </a:extLst>
          </p:cNvPr>
          <p:cNvGrpSpPr/>
          <p:nvPr/>
        </p:nvGrpSpPr>
        <p:grpSpPr>
          <a:xfrm>
            <a:off x="10161757" y="2380074"/>
            <a:ext cx="1550260" cy="590341"/>
            <a:chOff x="10614501" y="1215805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8E808B49-1D64-5F1F-75A3-8EA5B87D0C83}"/>
                </a:ext>
              </a:extLst>
            </p:cNvPr>
            <p:cNvSpPr/>
            <p:nvPr/>
          </p:nvSpPr>
          <p:spPr>
            <a:xfrm>
              <a:off x="10614501" y="1215805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67588"/>
                <a:satOff val="35458"/>
                <a:lumOff val="-19097"/>
                <a:alphaOff val="0"/>
              </a:schemeClr>
            </a:fillRef>
            <a:effectRef idx="0">
              <a:schemeClr val="accent5">
                <a:hueOff val="-167588"/>
                <a:satOff val="35458"/>
                <a:lumOff val="-1909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8" name="Rectangle: Rounded Corners 4">
              <a:extLst>
                <a:ext uri="{FF2B5EF4-FFF2-40B4-BE49-F238E27FC236}">
                  <a16:creationId xmlns:a16="http://schemas.microsoft.com/office/drawing/2014/main" id="{3F6965C1-6616-D0A0-D305-F8730A7FC5EE}"/>
                </a:ext>
              </a:extLst>
            </p:cNvPr>
            <p:cNvSpPr txBox="1"/>
            <p:nvPr/>
          </p:nvSpPr>
          <p:spPr>
            <a:xfrm>
              <a:off x="10631791" y="1233095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Managed Support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ACAA062-17F6-ED88-8FE1-3BE44BA1C887}"/>
              </a:ext>
            </a:extLst>
          </p:cNvPr>
          <p:cNvGrpSpPr/>
          <p:nvPr/>
        </p:nvGrpSpPr>
        <p:grpSpPr>
          <a:xfrm>
            <a:off x="10161757" y="3047945"/>
            <a:ext cx="1550260" cy="590341"/>
            <a:chOff x="10614501" y="1896968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8D5A0FB-17D6-D4F9-1143-6193EFB041BE}"/>
                </a:ext>
              </a:extLst>
            </p:cNvPr>
            <p:cNvSpPr/>
            <p:nvPr/>
          </p:nvSpPr>
          <p:spPr>
            <a:xfrm>
              <a:off x="10614501" y="1896968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75967"/>
                <a:satOff val="37231"/>
                <a:lumOff val="-20051"/>
                <a:alphaOff val="0"/>
              </a:schemeClr>
            </a:fillRef>
            <a:effectRef idx="0">
              <a:schemeClr val="accent5">
                <a:hueOff val="-175967"/>
                <a:satOff val="37231"/>
                <a:lumOff val="-2005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6" name="Rectangle: Rounded Corners 6">
              <a:extLst>
                <a:ext uri="{FF2B5EF4-FFF2-40B4-BE49-F238E27FC236}">
                  <a16:creationId xmlns:a16="http://schemas.microsoft.com/office/drawing/2014/main" id="{39EBDFB1-59F0-68CD-D9C1-83D89CF37239}"/>
                </a:ext>
              </a:extLst>
            </p:cNvPr>
            <p:cNvSpPr txBox="1"/>
            <p:nvPr/>
          </p:nvSpPr>
          <p:spPr>
            <a:xfrm>
              <a:off x="10631791" y="1914258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L1/L2 Outsourcing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E9ABD81-8F55-4602-E677-DF43B0594C6E}"/>
              </a:ext>
            </a:extLst>
          </p:cNvPr>
          <p:cNvGrpSpPr/>
          <p:nvPr/>
        </p:nvGrpSpPr>
        <p:grpSpPr>
          <a:xfrm>
            <a:off x="10161757" y="3729109"/>
            <a:ext cx="1550260" cy="590341"/>
            <a:chOff x="10614501" y="2578132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ECE57703-FB0C-BF4C-8336-BED9767A0347}"/>
                </a:ext>
              </a:extLst>
            </p:cNvPr>
            <p:cNvSpPr/>
            <p:nvPr/>
          </p:nvSpPr>
          <p:spPr>
            <a:xfrm>
              <a:off x="10614501" y="2578132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84346"/>
                <a:satOff val="39004"/>
                <a:lumOff val="-21006"/>
                <a:alphaOff val="0"/>
              </a:schemeClr>
            </a:fillRef>
            <a:effectRef idx="0">
              <a:schemeClr val="accent5">
                <a:hueOff val="-184346"/>
                <a:satOff val="39004"/>
                <a:lumOff val="-2100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Rectangle: Rounded Corners 8">
              <a:extLst>
                <a:ext uri="{FF2B5EF4-FFF2-40B4-BE49-F238E27FC236}">
                  <a16:creationId xmlns:a16="http://schemas.microsoft.com/office/drawing/2014/main" id="{840CF59C-BD7A-086F-6841-0F7E72448F66}"/>
                </a:ext>
              </a:extLst>
            </p:cNvPr>
            <p:cNvSpPr txBox="1"/>
            <p:nvPr/>
          </p:nvSpPr>
          <p:spPr>
            <a:xfrm>
              <a:off x="10631791" y="2595422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/>
                <a:t>Operations Management</a:t>
              </a:r>
              <a:endParaRPr lang="en-US" sz="1200" kern="120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877CE0A-2501-6B6A-317B-5BC2A63F10E0}"/>
              </a:ext>
            </a:extLst>
          </p:cNvPr>
          <p:cNvGrpSpPr/>
          <p:nvPr/>
        </p:nvGrpSpPr>
        <p:grpSpPr>
          <a:xfrm>
            <a:off x="10161757" y="4410272"/>
            <a:ext cx="1550260" cy="590341"/>
            <a:chOff x="10614501" y="3259295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077D780A-C06E-EF54-DB79-6F43CC00CA40}"/>
                </a:ext>
              </a:extLst>
            </p:cNvPr>
            <p:cNvSpPr/>
            <p:nvPr/>
          </p:nvSpPr>
          <p:spPr>
            <a:xfrm>
              <a:off x="10614501" y="3259295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92726"/>
                <a:satOff val="40777"/>
                <a:lumOff val="-21961"/>
                <a:alphaOff val="0"/>
              </a:schemeClr>
            </a:fillRef>
            <a:effectRef idx="0">
              <a:schemeClr val="accent5">
                <a:hueOff val="-192726"/>
                <a:satOff val="40777"/>
                <a:lumOff val="-219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Rectangle: Rounded Corners 10">
              <a:extLst>
                <a:ext uri="{FF2B5EF4-FFF2-40B4-BE49-F238E27FC236}">
                  <a16:creationId xmlns:a16="http://schemas.microsoft.com/office/drawing/2014/main" id="{3DDD6E9B-8009-BC19-00A5-F1B7849A9D0A}"/>
                </a:ext>
              </a:extLst>
            </p:cNvPr>
            <p:cNvSpPr txBox="1"/>
            <p:nvPr/>
          </p:nvSpPr>
          <p:spPr>
            <a:xfrm>
              <a:off x="10631791" y="3276585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/>
                <a:t>Operations Reliability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E26E7A4-2C58-450B-43BA-30F095BFF350}"/>
              </a:ext>
            </a:extLst>
          </p:cNvPr>
          <p:cNvGrpSpPr/>
          <p:nvPr/>
        </p:nvGrpSpPr>
        <p:grpSpPr>
          <a:xfrm>
            <a:off x="4199452" y="1356643"/>
            <a:ext cx="1869587" cy="4212053"/>
            <a:chOff x="484130" y="1324561"/>
            <a:chExt cx="1869587" cy="4212053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9893D8E-F0F5-98C5-D9BC-7686FE7723B5}"/>
                </a:ext>
              </a:extLst>
            </p:cNvPr>
            <p:cNvSpPr/>
            <p:nvPr/>
          </p:nvSpPr>
          <p:spPr>
            <a:xfrm>
              <a:off x="563515" y="1324561"/>
              <a:ext cx="1739519" cy="4159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6261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66D8185-3F55-B450-2CC8-FC283F80C685}"/>
                </a:ext>
              </a:extLst>
            </p:cNvPr>
            <p:cNvGrpSpPr/>
            <p:nvPr/>
          </p:nvGrpSpPr>
          <p:grpSpPr>
            <a:xfrm>
              <a:off x="484130" y="1492941"/>
              <a:ext cx="1583761" cy="624367"/>
              <a:chOff x="484130" y="1492941"/>
              <a:chExt cx="1583761" cy="624367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6040B7D9-7D3D-3B74-B5C5-C528C7051BAC}"/>
                  </a:ext>
                </a:extLst>
              </p:cNvPr>
              <p:cNvSpPr/>
              <p:nvPr/>
            </p:nvSpPr>
            <p:spPr>
              <a:xfrm>
                <a:off x="484257" y="1492941"/>
                <a:ext cx="1583634" cy="545069"/>
              </a:xfrm>
              <a:prstGeom prst="rect">
                <a:avLst/>
              </a:prstGeom>
              <a:solidFill>
                <a:srgbClr val="0068D9"/>
              </a:solidFill>
              <a:ln>
                <a:noFill/>
              </a:ln>
              <a:effectLst>
                <a:outerShdw blurRad="99554" dist="61902" dir="2580000" sx="98624" sy="98624" algn="ctr" rotWithShape="0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149" name="Right Triangle 148">
                <a:extLst>
                  <a:ext uri="{FF2B5EF4-FFF2-40B4-BE49-F238E27FC236}">
                    <a16:creationId xmlns:a16="http://schemas.microsoft.com/office/drawing/2014/main" id="{DC982817-8376-997A-A485-334AF1DB8CB0}"/>
                  </a:ext>
                </a:extLst>
              </p:cNvPr>
              <p:cNvSpPr/>
              <p:nvPr/>
            </p:nvSpPr>
            <p:spPr>
              <a:xfrm rot="5400000" flipV="1">
                <a:off x="484130" y="2037795"/>
                <a:ext cx="79513" cy="79513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55D434-0C05-F208-AD3D-2F67A31BF188}"/>
                </a:ext>
              </a:extLst>
            </p:cNvPr>
            <p:cNvGrpSpPr/>
            <p:nvPr/>
          </p:nvGrpSpPr>
          <p:grpSpPr>
            <a:xfrm>
              <a:off x="1637093" y="4819990"/>
              <a:ext cx="716624" cy="716624"/>
              <a:chOff x="1637093" y="4816815"/>
              <a:chExt cx="716624" cy="716624"/>
            </a:xfrm>
          </p:grpSpPr>
          <p:sp>
            <p:nvSpPr>
              <p:cNvPr id="145" name="Right Triangle 144">
                <a:extLst>
                  <a:ext uri="{FF2B5EF4-FFF2-40B4-BE49-F238E27FC236}">
                    <a16:creationId xmlns:a16="http://schemas.microsoft.com/office/drawing/2014/main" id="{895DB863-3936-3F0A-8178-3025F2EBC34D}"/>
                  </a:ext>
                </a:extLst>
              </p:cNvPr>
              <p:cNvSpPr/>
              <p:nvPr/>
            </p:nvSpPr>
            <p:spPr>
              <a:xfrm rot="10800000" flipV="1">
                <a:off x="1637093" y="4816815"/>
                <a:ext cx="716624" cy="716624"/>
              </a:xfrm>
              <a:prstGeom prst="rtTriangle">
                <a:avLst/>
              </a:prstGeom>
              <a:solidFill>
                <a:srgbClr val="0068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146" name="Right Triangle 145">
                <a:extLst>
                  <a:ext uri="{FF2B5EF4-FFF2-40B4-BE49-F238E27FC236}">
                    <a16:creationId xmlns:a16="http://schemas.microsoft.com/office/drawing/2014/main" id="{B5D03993-1193-61D0-9534-A11AD0C590E9}"/>
                  </a:ext>
                </a:extLst>
              </p:cNvPr>
              <p:cNvSpPr/>
              <p:nvPr/>
            </p:nvSpPr>
            <p:spPr>
              <a:xfrm flipV="1">
                <a:off x="2304540" y="4816815"/>
                <a:ext cx="48135" cy="48135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sp>
            <p:nvSpPr>
              <p:cNvPr id="147" name="Right Triangle 146">
                <a:extLst>
                  <a:ext uri="{FF2B5EF4-FFF2-40B4-BE49-F238E27FC236}">
                    <a16:creationId xmlns:a16="http://schemas.microsoft.com/office/drawing/2014/main" id="{56BE6D98-F262-708C-FAD4-5A3386C2C6ED}"/>
                  </a:ext>
                </a:extLst>
              </p:cNvPr>
              <p:cNvSpPr/>
              <p:nvPr/>
            </p:nvSpPr>
            <p:spPr>
              <a:xfrm flipV="1">
                <a:off x="1637093" y="5484328"/>
                <a:ext cx="48135" cy="48135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A0A0584-0E29-2D88-109B-37D6906973A1}"/>
                </a:ext>
              </a:extLst>
            </p:cNvPr>
            <p:cNvSpPr txBox="1"/>
            <p:nvPr/>
          </p:nvSpPr>
          <p:spPr>
            <a:xfrm>
              <a:off x="562009" y="1523123"/>
              <a:ext cx="1321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Platform Enablement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73B1DE1-F6DD-B0CE-0A0E-ADB8447A09E7}"/>
              </a:ext>
            </a:extLst>
          </p:cNvPr>
          <p:cNvGrpSpPr/>
          <p:nvPr/>
        </p:nvGrpSpPr>
        <p:grpSpPr>
          <a:xfrm>
            <a:off x="4380427" y="2380074"/>
            <a:ext cx="1550260" cy="590341"/>
            <a:chOff x="2281850" y="1215805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E8A8944F-C7CD-7627-40E5-6D8DE623A855}"/>
                </a:ext>
              </a:extLst>
            </p:cNvPr>
            <p:cNvSpPr/>
            <p:nvPr/>
          </p:nvSpPr>
          <p:spPr>
            <a:xfrm>
              <a:off x="2281850" y="1215805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518"/>
                <a:satOff val="7092"/>
                <a:lumOff val="-3819"/>
                <a:alphaOff val="0"/>
              </a:schemeClr>
            </a:fillRef>
            <a:effectRef idx="0">
              <a:schemeClr val="accent5">
                <a:hueOff val="-33518"/>
                <a:satOff val="7092"/>
                <a:lumOff val="-381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2" name="Rectangle: Rounded Corners 4">
              <a:extLst>
                <a:ext uri="{FF2B5EF4-FFF2-40B4-BE49-F238E27FC236}">
                  <a16:creationId xmlns:a16="http://schemas.microsoft.com/office/drawing/2014/main" id="{06329AB9-AA4F-8D32-2CC3-1DFB64FF9E1D}"/>
                </a:ext>
              </a:extLst>
            </p:cNvPr>
            <p:cNvSpPr txBox="1"/>
            <p:nvPr/>
          </p:nvSpPr>
          <p:spPr>
            <a:xfrm>
              <a:off x="2299140" y="1233095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DevSecOps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0CC4310-96EE-20FF-FF54-C5035390B436}"/>
              </a:ext>
            </a:extLst>
          </p:cNvPr>
          <p:cNvGrpSpPr/>
          <p:nvPr/>
        </p:nvGrpSpPr>
        <p:grpSpPr>
          <a:xfrm>
            <a:off x="4380427" y="3046969"/>
            <a:ext cx="1550260" cy="590341"/>
            <a:chOff x="2281850" y="1896968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94C4BDE2-4110-B7C5-F4C4-9515F3C41297}"/>
                </a:ext>
              </a:extLst>
            </p:cNvPr>
            <p:cNvSpPr/>
            <p:nvPr/>
          </p:nvSpPr>
          <p:spPr>
            <a:xfrm>
              <a:off x="2281850" y="1896968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1897"/>
                <a:satOff val="8865"/>
                <a:lumOff val="-4774"/>
                <a:alphaOff val="0"/>
              </a:schemeClr>
            </a:fillRef>
            <a:effectRef idx="0">
              <a:schemeClr val="accent5">
                <a:hueOff val="-41897"/>
                <a:satOff val="8865"/>
                <a:lumOff val="-477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5" name="Rectangle: Rounded Corners 6">
              <a:extLst>
                <a:ext uri="{FF2B5EF4-FFF2-40B4-BE49-F238E27FC236}">
                  <a16:creationId xmlns:a16="http://schemas.microsoft.com/office/drawing/2014/main" id="{55EE44D7-B79F-75F3-FE8A-94A739E9BEE9}"/>
                </a:ext>
              </a:extLst>
            </p:cNvPr>
            <p:cNvSpPr txBox="1"/>
            <p:nvPr/>
          </p:nvSpPr>
          <p:spPr>
            <a:xfrm>
              <a:off x="2299140" y="1914258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Site Reliability Engineering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90768C9-C84C-95C9-2140-5D2475AD1519}"/>
              </a:ext>
            </a:extLst>
          </p:cNvPr>
          <p:cNvGrpSpPr/>
          <p:nvPr/>
        </p:nvGrpSpPr>
        <p:grpSpPr>
          <a:xfrm>
            <a:off x="4380427" y="3728133"/>
            <a:ext cx="1550260" cy="590341"/>
            <a:chOff x="2281850" y="2578132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E15F907-44A4-099B-E2DA-52BBFC779A44}"/>
                </a:ext>
              </a:extLst>
            </p:cNvPr>
            <p:cNvSpPr/>
            <p:nvPr/>
          </p:nvSpPr>
          <p:spPr>
            <a:xfrm>
              <a:off x="2281850" y="2578132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0276"/>
                <a:satOff val="10637"/>
                <a:lumOff val="-5729"/>
                <a:alphaOff val="0"/>
              </a:schemeClr>
            </a:fillRef>
            <a:effectRef idx="0">
              <a:schemeClr val="accent5">
                <a:hueOff val="-50276"/>
                <a:satOff val="10637"/>
                <a:lumOff val="-572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8" name="Rectangle: Rounded Corners 8">
              <a:extLst>
                <a:ext uri="{FF2B5EF4-FFF2-40B4-BE49-F238E27FC236}">
                  <a16:creationId xmlns:a16="http://schemas.microsoft.com/office/drawing/2014/main" id="{3BCC29EC-40A8-0E81-BF4F-D883871D28A5}"/>
                </a:ext>
              </a:extLst>
            </p:cNvPr>
            <p:cNvSpPr txBox="1"/>
            <p:nvPr/>
          </p:nvSpPr>
          <p:spPr>
            <a:xfrm>
              <a:off x="2299140" y="2595422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Observability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B202BB3-8A47-7125-28DA-03E1952F372B}"/>
              </a:ext>
            </a:extLst>
          </p:cNvPr>
          <p:cNvGrpSpPr/>
          <p:nvPr/>
        </p:nvGrpSpPr>
        <p:grpSpPr>
          <a:xfrm>
            <a:off x="4380427" y="4409296"/>
            <a:ext cx="1550260" cy="590341"/>
            <a:chOff x="2281850" y="3259295"/>
            <a:chExt cx="1550260" cy="590341"/>
          </a:xfrm>
          <a:solidFill>
            <a:srgbClr val="008FE5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DB2FB18F-3A7E-A8A3-7686-B6084C5C90BB}"/>
                </a:ext>
              </a:extLst>
            </p:cNvPr>
            <p:cNvSpPr/>
            <p:nvPr/>
          </p:nvSpPr>
          <p:spPr>
            <a:xfrm>
              <a:off x="2281850" y="3259295"/>
              <a:ext cx="1550260" cy="59034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8656"/>
                <a:satOff val="12410"/>
                <a:lumOff val="-6684"/>
                <a:alphaOff val="0"/>
              </a:schemeClr>
            </a:fillRef>
            <a:effectRef idx="0">
              <a:schemeClr val="accent5">
                <a:hueOff val="-58656"/>
                <a:satOff val="12410"/>
                <a:lumOff val="-668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1" name="Rectangle: Rounded Corners 10">
              <a:extLst>
                <a:ext uri="{FF2B5EF4-FFF2-40B4-BE49-F238E27FC236}">
                  <a16:creationId xmlns:a16="http://schemas.microsoft.com/office/drawing/2014/main" id="{6E23BF3B-634A-E37E-F5B2-407FFC0C2F2F}"/>
                </a:ext>
              </a:extLst>
            </p:cNvPr>
            <p:cNvSpPr txBox="1"/>
            <p:nvPr/>
          </p:nvSpPr>
          <p:spPr>
            <a:xfrm>
              <a:off x="2299140" y="3276585"/>
              <a:ext cx="1515680" cy="5557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Public and Private Cloud Services Automation</a:t>
              </a: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E98888C3-4462-E642-064E-5C7289E49B1E}"/>
              </a:ext>
            </a:extLst>
          </p:cNvPr>
          <p:cNvSpPr/>
          <p:nvPr/>
        </p:nvSpPr>
        <p:spPr>
          <a:xfrm>
            <a:off x="436506" y="5601620"/>
            <a:ext cx="11404350" cy="453751"/>
          </a:xfrm>
          <a:prstGeom prst="rect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11000">
                <a:schemeClr val="accent5">
                  <a:lumMod val="60000"/>
                  <a:lumOff val="40000"/>
                </a:schemeClr>
              </a:gs>
              <a:gs pos="66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Empowered by IDC Staffing Services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8C36F-B519-D240-AE38-982CC95EFAAA}"/>
              </a:ext>
            </a:extLst>
          </p:cNvPr>
          <p:cNvSpPr/>
          <p:nvPr/>
        </p:nvSpPr>
        <p:spPr>
          <a:xfrm>
            <a:off x="434301" y="6068557"/>
            <a:ext cx="11404350" cy="453751"/>
          </a:xfrm>
          <a:prstGeom prst="rect">
            <a:avLst/>
          </a:prstGeom>
          <a:gradFill>
            <a:gsLst>
              <a:gs pos="82000">
                <a:schemeClr val="accent6">
                  <a:satMod val="103000"/>
                  <a:lumMod val="102000"/>
                  <a:tint val="94000"/>
                </a:schemeClr>
              </a:gs>
              <a:gs pos="13000">
                <a:schemeClr val="accent5">
                  <a:lumMod val="60000"/>
                  <a:lumOff val="40000"/>
                </a:schemeClr>
              </a:gs>
              <a:gs pos="46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IDC Technologies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7E8167-40F2-3D92-27E0-1440B7635EE3}"/>
              </a:ext>
            </a:extLst>
          </p:cNvPr>
          <p:cNvSpPr/>
          <p:nvPr/>
        </p:nvSpPr>
        <p:spPr>
          <a:xfrm>
            <a:off x="434301" y="852434"/>
            <a:ext cx="11404350" cy="453751"/>
          </a:xfrm>
          <a:prstGeom prst="rect">
            <a:avLst/>
          </a:prstGeom>
          <a:gradFill>
            <a:gsLst>
              <a:gs pos="82000">
                <a:schemeClr val="accent6">
                  <a:satMod val="103000"/>
                  <a:lumMod val="102000"/>
                  <a:tint val="94000"/>
                </a:schemeClr>
              </a:gs>
              <a:gs pos="19000">
                <a:schemeClr val="accent5">
                  <a:lumMod val="60000"/>
                  <a:lumOff val="40000"/>
                </a:schemeClr>
              </a:gs>
              <a:gs pos="53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IDC Digital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F2A9E-2E6A-A190-1D28-A7BA67846012}"/>
              </a:ext>
            </a:extLst>
          </p:cNvPr>
          <p:cNvSpPr txBox="1"/>
          <p:nvPr/>
        </p:nvSpPr>
        <p:spPr>
          <a:xfrm>
            <a:off x="3330323" y="222563"/>
            <a:ext cx="617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162143"/>
                </a:solidFill>
                <a:latin typeface="Montserrat ExtraBold" panose="00000900000000000000" pitchFamily="2" charset="0"/>
                <a:cs typeface="Poppins"/>
              </a:rPr>
              <a:t>IDC Digital | </a:t>
            </a:r>
            <a:r>
              <a:rPr lang="en-US" sz="2800" b="1">
                <a:solidFill>
                  <a:srgbClr val="114A8A"/>
                </a:solidFill>
                <a:latin typeface="Montserrat ExtraBold" panose="00000900000000000000" pitchFamily="2" charset="0"/>
                <a:cs typeface="Poppins"/>
              </a:rPr>
              <a:t>Our Offering Stack</a:t>
            </a:r>
          </a:p>
        </p:txBody>
      </p:sp>
    </p:spTree>
    <p:extLst>
      <p:ext uri="{BB962C8B-B14F-4D97-AF65-F5344CB8AC3E}">
        <p14:creationId xmlns:p14="http://schemas.microsoft.com/office/powerpoint/2010/main" val="84711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40EA88D0-5F04-7F40-A2A8-BD3589E10761}"/>
              </a:ext>
            </a:extLst>
          </p:cNvPr>
          <p:cNvSpPr txBox="1"/>
          <p:nvPr/>
        </p:nvSpPr>
        <p:spPr>
          <a:xfrm>
            <a:off x="461578" y="3771196"/>
            <a:ext cx="5664793" cy="2815514"/>
          </a:xfrm>
          <a:prstGeom prst="rect">
            <a:avLst/>
          </a:prstGeom>
        </p:spPr>
        <p:txBody>
          <a:bodyPr vert="horz" wrap="square" lIns="0" tIns="762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Top 100 tech companies founded and managed by Indians in the U.S</a:t>
            </a:r>
            <a:r>
              <a:rPr lang="en-US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. </a:t>
            </a:r>
            <a:endParaRPr lang="en-US">
              <a:solidFill>
                <a:srgbClr val="000000"/>
              </a:solidFill>
              <a:latin typeface="Montserrat"/>
              <a:ea typeface="+mn-lt"/>
              <a:cs typeface="+mn-lt"/>
            </a:endParaRPr>
          </a:p>
          <a:p>
            <a:pPr>
              <a:lnSpc>
                <a:spcPct val="200000"/>
              </a:lnSpc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Best Resourcing Partner Wipro </a:t>
            </a:r>
            <a:r>
              <a:rPr lang="en-US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– Year 2014, &amp; Year 2015 </a:t>
            </a:r>
            <a:endParaRPr lang="en-US">
              <a:solidFill>
                <a:srgbClr val="000000"/>
              </a:solidFill>
              <a:latin typeface="Montserrat"/>
              <a:ea typeface="+mn-lt"/>
              <a:cs typeface="+mn-lt"/>
            </a:endParaRPr>
          </a:p>
          <a:p>
            <a:pPr>
              <a:lnSpc>
                <a:spcPct val="200000"/>
              </a:lnSpc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52 Fastest-growing Private Companies </a:t>
            </a:r>
            <a:r>
              <a:rPr lang="en-US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In The Silicon Valley – Oct 2013 </a:t>
            </a:r>
            <a:endParaRPr lang="en-US">
              <a:solidFill>
                <a:srgbClr val="000000"/>
              </a:solidFill>
              <a:latin typeface="Montserrat"/>
              <a:ea typeface="+mn-lt"/>
              <a:cs typeface="+mn-lt"/>
            </a:endParaRPr>
          </a:p>
          <a:p>
            <a:pPr>
              <a:lnSpc>
                <a:spcPct val="150000"/>
              </a:lnSpc>
              <a:tabLst>
                <a:tab pos="337185" algn="l"/>
                <a:tab pos="337820" algn="l"/>
              </a:tabLst>
            </a:pPr>
            <a:r>
              <a:rPr lang="en-GB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Top Companies In California </a:t>
            </a:r>
            <a:r>
              <a:rPr lang="en-GB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On The Inc. 5000 Fastest-growing Private Companies – Sept 2013 </a:t>
            </a:r>
            <a:endParaRPr lang="en-GB">
              <a:latin typeface="Montserrat"/>
              <a:cs typeface="Calibri"/>
            </a:endParaRPr>
          </a:p>
          <a:p>
            <a:pPr>
              <a:lnSpc>
                <a:spcPct val="150000"/>
              </a:lnSpc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Top IT Services Companies </a:t>
            </a:r>
            <a:r>
              <a:rPr lang="en-US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On The Inc. 5000 Fastest-growing Private Companies – Sept 2013 </a:t>
            </a:r>
            <a:endParaRPr>
              <a:latin typeface="Montserrat"/>
              <a:cs typeface="Calibri"/>
            </a:endParaRPr>
          </a:p>
          <a:p>
            <a:pPr>
              <a:lnSpc>
                <a:spcPct val="200000"/>
              </a:lnSpc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5000 Fastest-growing Private Companies In America </a:t>
            </a:r>
            <a:r>
              <a:rPr lang="en-US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– Sept 2013</a:t>
            </a:r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  <a:tabLst>
                <a:tab pos="337185" algn="l"/>
                <a:tab pos="337820" algn="l"/>
              </a:tabLst>
            </a:pPr>
            <a:endParaRPr lang="en-GB">
              <a:solidFill>
                <a:schemeClr val="accent6">
                  <a:lumMod val="50000"/>
                </a:schemeClr>
              </a:solidFill>
              <a:latin typeface="Montserrat"/>
              <a:ea typeface="+mn-lt"/>
              <a:cs typeface="+mn-lt"/>
            </a:endParaRPr>
          </a:p>
        </p:txBody>
      </p:sp>
      <p:sp>
        <p:nvSpPr>
          <p:cNvPr id="44" name="Title 46">
            <a:extLst>
              <a:ext uri="{FF2B5EF4-FFF2-40B4-BE49-F238E27FC236}">
                <a16:creationId xmlns:a16="http://schemas.microsoft.com/office/drawing/2014/main" id="{ADEE893F-D280-1DAE-5515-4470074C3F67}"/>
              </a:ext>
            </a:extLst>
          </p:cNvPr>
          <p:cNvSpPr txBox="1">
            <a:spLocks/>
          </p:cNvSpPr>
          <p:nvPr/>
        </p:nvSpPr>
        <p:spPr>
          <a:xfrm>
            <a:off x="1636185" y="104276"/>
            <a:ext cx="891963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14A8A"/>
                </a:solidFill>
                <a:latin typeface="Montserrat Bold" panose="00000800000000000000" pitchFamily="2" charset="0"/>
                <a:ea typeface="+mn-ea"/>
                <a:cs typeface="Segoe UI"/>
              </a:rPr>
              <a:t>Awards &amp; Accolades | IDC Technologies</a:t>
            </a:r>
            <a:endParaRPr lang="en-US" sz="2800" b="1">
              <a:solidFill>
                <a:srgbClr val="114A8A"/>
              </a:solidFill>
              <a:latin typeface="Montserrat Bold" panose="00000800000000000000" pitchFamily="2" charset="0"/>
              <a:ea typeface="Calibri"/>
              <a:cs typeface="Segoe UI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8DC4C15-1775-FEE4-F0A4-AE801B5F7E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04167" y="6492875"/>
            <a:ext cx="4783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Montserrat" pitchFamily="2" charset="77"/>
              </a:rPr>
              <a:t>© 2024 IDC Technologies. All rights reserved - Confidential</a:t>
            </a:r>
            <a:endParaRPr lang="en-AE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9CB5B-F237-F42F-3BF3-DA73FABD8A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15121"/>
          <a:stretch/>
        </p:blipFill>
        <p:spPr>
          <a:xfrm>
            <a:off x="11280371" y="6413581"/>
            <a:ext cx="764578" cy="326851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5AA2585E-D9D3-C02F-45C7-14FBEAEC2F17}"/>
              </a:ext>
            </a:extLst>
          </p:cNvPr>
          <p:cNvSpPr txBox="1"/>
          <p:nvPr/>
        </p:nvSpPr>
        <p:spPr>
          <a:xfrm>
            <a:off x="6523038" y="4090944"/>
            <a:ext cx="5349981" cy="2333524"/>
          </a:xfrm>
          <a:prstGeom prst="rect">
            <a:avLst/>
          </a:prstGeom>
        </p:spPr>
        <p:txBody>
          <a:bodyPr vert="horz" wrap="square" lIns="0" tIns="762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>
              <a:lnSpc>
                <a:spcPct val="200000"/>
              </a:lnSpc>
              <a:spcBef>
                <a:spcPts val="505"/>
              </a:spcBef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Top South Asian-run Companies On The Inc. 5000 </a:t>
            </a:r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2011 </a:t>
            </a:r>
            <a:endParaRPr lang="en-US"/>
          </a:p>
          <a:p>
            <a:pPr>
              <a:lnSpc>
                <a:spcPct val="200000"/>
              </a:lnSpc>
            </a:pPr>
            <a:r>
              <a:rPr lang="en-GB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Top Companies In The San Jose Metro Area </a:t>
            </a:r>
            <a:r>
              <a:rPr lang="en-GB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On The Inc. 5000 Sept 2011 </a:t>
            </a:r>
            <a:endParaRPr lang="en-US" sz="1100">
              <a:latin typeface="Montserrat"/>
            </a:endParaRPr>
          </a:p>
          <a:p>
            <a:pPr>
              <a:lnSpc>
                <a:spcPct val="200000"/>
              </a:lnSpc>
            </a:pPr>
            <a:r>
              <a:rPr lang="en-GB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Top Companies In California On The Inc. 5000 </a:t>
            </a:r>
            <a:r>
              <a:rPr lang="en-GB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2011 </a:t>
            </a:r>
            <a:endParaRPr lang="en-US" sz="1100">
              <a:latin typeface="Montserrat"/>
            </a:endParaRPr>
          </a:p>
          <a:p>
            <a:pPr>
              <a:lnSpc>
                <a:spcPct val="200000"/>
              </a:lnSpc>
            </a:pPr>
            <a:r>
              <a:rPr lang="en-GB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Top It Services Companies On The Inc. 5000 </a:t>
            </a:r>
            <a:r>
              <a:rPr lang="en-GB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2011 </a:t>
            </a:r>
            <a:endParaRPr lang="en-GB" sz="1100">
              <a:latin typeface="Montserrat"/>
            </a:endParaRPr>
          </a:p>
          <a:p>
            <a:pPr>
              <a:lnSpc>
                <a:spcPct val="200000"/>
              </a:lnSpc>
            </a:pPr>
            <a:r>
              <a:rPr lang="en-GB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Top companies in the San Jose metro area on the Inc. 5000 </a:t>
            </a:r>
            <a:r>
              <a:rPr lang="en-GB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2010 </a:t>
            </a:r>
            <a:endParaRPr lang="en-US" sz="1100">
              <a:latin typeface="Montserrat"/>
            </a:endParaRPr>
          </a:p>
          <a:p>
            <a:pPr>
              <a:lnSpc>
                <a:spcPct val="200000"/>
              </a:lnSpc>
            </a:pPr>
            <a:r>
              <a:rPr lang="en-GB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5000 Fastest-growing Private Companies In America </a:t>
            </a:r>
            <a:r>
              <a:rPr lang="en-GB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2010 </a:t>
            </a:r>
            <a:endParaRPr lang="en-US" sz="1100">
              <a:latin typeface="Montserrat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  <a:tabLst>
                <a:tab pos="337185" algn="l"/>
                <a:tab pos="337820" algn="l"/>
              </a:tabLst>
            </a:pPr>
            <a:endParaRPr lang="en-US" sz="1100">
              <a:solidFill>
                <a:srgbClr val="012545"/>
              </a:solidFill>
              <a:latin typeface="Montserrat"/>
              <a:ea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8355F1-FE54-07C3-9498-B1584AB8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74581" y="1809876"/>
            <a:ext cx="2096219" cy="1420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BBAA5C-20AE-9CC8-13B4-D7399ABC61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52215" y="1637240"/>
            <a:ext cx="2215886" cy="15902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32F251-F468-6BC3-D964-A87F0AE8E4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7582" y="679197"/>
            <a:ext cx="1913022" cy="2550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F4B16D-70C9-384D-53FE-28046FB40B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552907" y="1617947"/>
            <a:ext cx="2314366" cy="161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A347B2-DDA0-8275-585E-FB09720A2637}"/>
              </a:ext>
            </a:extLst>
          </p:cNvPr>
          <p:cNvSpPr txBox="1"/>
          <p:nvPr/>
        </p:nvSpPr>
        <p:spPr>
          <a:xfrm>
            <a:off x="1002518" y="3298071"/>
            <a:ext cx="78806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>
                <a:solidFill>
                  <a:srgbClr val="3892ED"/>
                </a:solidFill>
                <a:latin typeface="Montserrat SemiBold"/>
                <a:cs typeface="Calibri"/>
              </a:rPr>
              <a:t>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4506F-F36A-538D-78D3-6800CE75C58C}"/>
              </a:ext>
            </a:extLst>
          </p:cNvPr>
          <p:cNvSpPr txBox="1"/>
          <p:nvPr/>
        </p:nvSpPr>
        <p:spPr>
          <a:xfrm>
            <a:off x="3408833" y="3298071"/>
            <a:ext cx="78806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>
                <a:solidFill>
                  <a:srgbClr val="3892ED"/>
                </a:solidFill>
                <a:latin typeface="Montserrat SemiBold"/>
                <a:cs typeface="Calibri"/>
              </a:rPr>
              <a:t>2022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C6618F-6B6A-5B92-D93A-A7C8FAB6F5EA}"/>
              </a:ext>
            </a:extLst>
          </p:cNvPr>
          <p:cNvSpPr txBox="1"/>
          <p:nvPr/>
        </p:nvSpPr>
        <p:spPr>
          <a:xfrm>
            <a:off x="5610692" y="3298071"/>
            <a:ext cx="78806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>
                <a:solidFill>
                  <a:srgbClr val="3892ED"/>
                </a:solidFill>
                <a:latin typeface="Montserrat SemiBold"/>
                <a:cs typeface="Calibri"/>
              </a:rPr>
              <a:t>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77005F-7CA7-E283-9598-0CC3D635BD7C}"/>
              </a:ext>
            </a:extLst>
          </p:cNvPr>
          <p:cNvSpPr txBox="1"/>
          <p:nvPr/>
        </p:nvSpPr>
        <p:spPr>
          <a:xfrm>
            <a:off x="8128656" y="3298071"/>
            <a:ext cx="78806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>
                <a:solidFill>
                  <a:srgbClr val="3892ED"/>
                </a:solidFill>
                <a:latin typeface="Montserrat SemiBold"/>
                <a:cs typeface="Calibri"/>
              </a:rPr>
              <a:t>2023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3702C0-5A6C-C47D-87F1-9FA80A98F4F6}"/>
              </a:ext>
            </a:extLst>
          </p:cNvPr>
          <p:cNvSpPr txBox="1"/>
          <p:nvPr/>
        </p:nvSpPr>
        <p:spPr>
          <a:xfrm>
            <a:off x="10507463" y="3298071"/>
            <a:ext cx="78806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>
                <a:solidFill>
                  <a:srgbClr val="3892ED"/>
                </a:solidFill>
                <a:latin typeface="Montserrat SemiBold"/>
                <a:cs typeface="Calibri"/>
              </a:rPr>
              <a:t>2024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098521-E38A-1002-7240-1A3033304637}"/>
              </a:ext>
            </a:extLst>
          </p:cNvPr>
          <p:cNvCxnSpPr/>
          <p:nvPr/>
        </p:nvCxnSpPr>
        <p:spPr>
          <a:xfrm>
            <a:off x="437171" y="3704958"/>
            <a:ext cx="11313966" cy="2251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CC1E9E8-2F07-6F9D-93B7-43B00AF627EA}"/>
              </a:ext>
            </a:extLst>
          </p:cNvPr>
          <p:cNvSpPr/>
          <p:nvPr/>
        </p:nvSpPr>
        <p:spPr>
          <a:xfrm>
            <a:off x="1342697" y="3624057"/>
            <a:ext cx="115041" cy="8349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7638E6E-F659-C08E-23E9-266FF95C7F94}"/>
              </a:ext>
            </a:extLst>
          </p:cNvPr>
          <p:cNvSpPr/>
          <p:nvPr/>
        </p:nvSpPr>
        <p:spPr>
          <a:xfrm>
            <a:off x="3745610" y="3631455"/>
            <a:ext cx="115041" cy="8349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8EB25C4-BE98-2B4B-7B5A-00B6E6716181}"/>
              </a:ext>
            </a:extLst>
          </p:cNvPr>
          <p:cNvSpPr/>
          <p:nvPr/>
        </p:nvSpPr>
        <p:spPr>
          <a:xfrm>
            <a:off x="5950871" y="3638853"/>
            <a:ext cx="115041" cy="8349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0FFA8D5-2046-937D-8BC2-DBF76A6C979C}"/>
              </a:ext>
            </a:extLst>
          </p:cNvPr>
          <p:cNvSpPr/>
          <p:nvPr/>
        </p:nvSpPr>
        <p:spPr>
          <a:xfrm>
            <a:off x="8465170" y="3638853"/>
            <a:ext cx="115041" cy="8349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84AA000-3401-C527-A777-1250CE561962}"/>
              </a:ext>
            </a:extLst>
          </p:cNvPr>
          <p:cNvSpPr/>
          <p:nvPr/>
        </p:nvSpPr>
        <p:spPr>
          <a:xfrm>
            <a:off x="10847774" y="3646251"/>
            <a:ext cx="115041" cy="8349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4A1096-DE44-9ECC-8F3D-1B24C0256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69" y="3929251"/>
            <a:ext cx="214564" cy="2145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1E5250-32DA-FAF9-7BF5-2A717CF95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14" y="4259935"/>
            <a:ext cx="214564" cy="2145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65BB46-F656-0842-9501-0BFC8FF62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69" y="4568578"/>
            <a:ext cx="214564" cy="2145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C63E00C-97AB-A227-F957-FF6BC1DDF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69" y="4869262"/>
            <a:ext cx="214564" cy="2145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45611BE-774A-E6B5-4777-2E54E0A46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69" y="5374908"/>
            <a:ext cx="214564" cy="2145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3E8C8DA-DCA7-9C79-641A-A03BFBCF1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23" y="3894191"/>
            <a:ext cx="214564" cy="2145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C5467D-265B-1836-2DFB-955796254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24" y="4248565"/>
            <a:ext cx="214564" cy="2145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DCC1FA-1223-F434-F49E-6C9E36A77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23" y="4608157"/>
            <a:ext cx="214564" cy="2145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BB1A0B8-A6DF-BE2D-7841-FDD90B832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23" y="4944451"/>
            <a:ext cx="214564" cy="2145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7FF5751-9F55-BC7B-7FD4-5B60B0948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302" y="5243902"/>
            <a:ext cx="214564" cy="2145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6A0B23B-A08A-15AF-9907-5F469F748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23" y="5613426"/>
            <a:ext cx="214564" cy="2145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FE94A19-B719-BAE1-658E-9B2C5D3D6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63" y="5957072"/>
            <a:ext cx="214564" cy="214564"/>
          </a:xfrm>
          <a:prstGeom prst="rect">
            <a:avLst/>
          </a:prstGeom>
        </p:spPr>
      </p:pic>
      <p:sp>
        <p:nvSpPr>
          <p:cNvPr id="42" name="TextBox 39">
            <a:extLst>
              <a:ext uri="{FF2B5EF4-FFF2-40B4-BE49-F238E27FC236}">
                <a16:creationId xmlns:a16="http://schemas.microsoft.com/office/drawing/2014/main" id="{5008DE1C-350C-21BC-FD6B-53E2EA0BB9A2}"/>
              </a:ext>
            </a:extLst>
          </p:cNvPr>
          <p:cNvSpPr txBox="1"/>
          <p:nvPr/>
        </p:nvSpPr>
        <p:spPr>
          <a:xfrm>
            <a:off x="6428108" y="3889497"/>
            <a:ext cx="502876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5000 Fastest-growing Companies In America </a:t>
            </a:r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2012 </a:t>
            </a:r>
            <a:endParaRPr lang="en-GB" sz="1100">
              <a:solidFill>
                <a:schemeClr val="accent6">
                  <a:lumMod val="50000"/>
                </a:schemeClr>
              </a:solidFill>
              <a:latin typeface="Montserrat"/>
              <a:ea typeface="+mn-lt"/>
              <a:cs typeface="+mn-lt"/>
            </a:endParaRPr>
          </a:p>
          <a:p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4D6E1A-6CB1-A224-74EA-43AC5E6E1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622" y="5960797"/>
            <a:ext cx="214564" cy="214564"/>
          </a:xfrm>
          <a:prstGeom prst="rect">
            <a:avLst/>
          </a:prstGeom>
        </p:spPr>
      </p:pic>
      <p:pic>
        <p:nvPicPr>
          <p:cNvPr id="2" name="Picture 1" descr="A close up of a card&#10;&#10;Description automatically generated">
            <a:extLst>
              <a:ext uri="{FF2B5EF4-FFF2-40B4-BE49-F238E27FC236}">
                <a16:creationId xmlns:a16="http://schemas.microsoft.com/office/drawing/2014/main" id="{DA907030-0121-1FE1-72A0-01644A07A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6800" y="2496470"/>
            <a:ext cx="2096219" cy="7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95821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40EA88D0-5F04-7F40-A2A8-BD3589E10761}"/>
              </a:ext>
            </a:extLst>
          </p:cNvPr>
          <p:cNvSpPr txBox="1"/>
          <p:nvPr/>
        </p:nvSpPr>
        <p:spPr>
          <a:xfrm>
            <a:off x="461578" y="3771196"/>
            <a:ext cx="5664793" cy="2815514"/>
          </a:xfrm>
          <a:prstGeom prst="rect">
            <a:avLst/>
          </a:prstGeom>
        </p:spPr>
        <p:txBody>
          <a:bodyPr vert="horz" wrap="square" lIns="0" tIns="762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Top 100 tech companies founded and managed by Indians in the U.S</a:t>
            </a:r>
            <a:r>
              <a:rPr lang="en-US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. </a:t>
            </a:r>
            <a:endParaRPr lang="en-US">
              <a:solidFill>
                <a:srgbClr val="000000"/>
              </a:solidFill>
              <a:latin typeface="Montserrat"/>
              <a:ea typeface="+mn-lt"/>
              <a:cs typeface="+mn-lt"/>
            </a:endParaRPr>
          </a:p>
          <a:p>
            <a:pPr>
              <a:lnSpc>
                <a:spcPct val="200000"/>
              </a:lnSpc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Best Resourcing Partner Wipro </a:t>
            </a:r>
            <a:r>
              <a:rPr lang="en-US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– Year 2014, &amp; Year 2015 </a:t>
            </a:r>
            <a:endParaRPr lang="en-US">
              <a:solidFill>
                <a:srgbClr val="000000"/>
              </a:solidFill>
              <a:latin typeface="Montserrat"/>
              <a:ea typeface="+mn-lt"/>
              <a:cs typeface="+mn-lt"/>
            </a:endParaRPr>
          </a:p>
          <a:p>
            <a:pPr>
              <a:lnSpc>
                <a:spcPct val="200000"/>
              </a:lnSpc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52 Fastest-growing Private Companies </a:t>
            </a:r>
            <a:r>
              <a:rPr lang="en-US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In The Silicon Valley – Oct 2013 </a:t>
            </a:r>
            <a:endParaRPr lang="en-US">
              <a:solidFill>
                <a:srgbClr val="000000"/>
              </a:solidFill>
              <a:latin typeface="Montserrat"/>
              <a:ea typeface="+mn-lt"/>
              <a:cs typeface="+mn-lt"/>
            </a:endParaRPr>
          </a:p>
          <a:p>
            <a:pPr>
              <a:lnSpc>
                <a:spcPct val="150000"/>
              </a:lnSpc>
              <a:tabLst>
                <a:tab pos="337185" algn="l"/>
                <a:tab pos="337820" algn="l"/>
              </a:tabLst>
            </a:pPr>
            <a:r>
              <a:rPr lang="en-GB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Top Companies In California </a:t>
            </a:r>
            <a:r>
              <a:rPr lang="en-GB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On The Inc. 5000 Fastest-growing Private Companies – Sept 2013 </a:t>
            </a:r>
            <a:endParaRPr lang="en-GB">
              <a:latin typeface="Montserrat"/>
              <a:cs typeface="Calibri"/>
            </a:endParaRPr>
          </a:p>
          <a:p>
            <a:pPr>
              <a:lnSpc>
                <a:spcPct val="150000"/>
              </a:lnSpc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Top IT Services Companies </a:t>
            </a:r>
            <a:r>
              <a:rPr lang="en-US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On The Inc. 5000 Fastest-growing Private Companies – Sept 2013 </a:t>
            </a:r>
            <a:endParaRPr>
              <a:latin typeface="Montserrat"/>
              <a:cs typeface="Calibri"/>
            </a:endParaRPr>
          </a:p>
          <a:p>
            <a:pPr>
              <a:lnSpc>
                <a:spcPct val="200000"/>
              </a:lnSpc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5000 Fastest-growing Private Companies In America </a:t>
            </a:r>
            <a:r>
              <a:rPr lang="en-US" sz="1100">
                <a:solidFill>
                  <a:srgbClr val="012545"/>
                </a:solidFill>
                <a:latin typeface="Montserrat"/>
                <a:ea typeface="+mn-lt"/>
                <a:cs typeface="+mn-lt"/>
              </a:rPr>
              <a:t>– Sept 2013</a:t>
            </a:r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  <a:tabLst>
                <a:tab pos="337185" algn="l"/>
                <a:tab pos="337820" algn="l"/>
              </a:tabLst>
            </a:pPr>
            <a:endParaRPr lang="en-GB">
              <a:solidFill>
                <a:schemeClr val="accent6">
                  <a:lumMod val="50000"/>
                </a:schemeClr>
              </a:solidFill>
              <a:latin typeface="Montserrat"/>
              <a:ea typeface="+mn-lt"/>
              <a:cs typeface="+mn-lt"/>
            </a:endParaRPr>
          </a:p>
        </p:txBody>
      </p:sp>
      <p:sp>
        <p:nvSpPr>
          <p:cNvPr id="44" name="Title 46">
            <a:extLst>
              <a:ext uri="{FF2B5EF4-FFF2-40B4-BE49-F238E27FC236}">
                <a16:creationId xmlns:a16="http://schemas.microsoft.com/office/drawing/2014/main" id="{ADEE893F-D280-1DAE-5515-4470074C3F67}"/>
              </a:ext>
            </a:extLst>
          </p:cNvPr>
          <p:cNvSpPr txBox="1">
            <a:spLocks/>
          </p:cNvSpPr>
          <p:nvPr/>
        </p:nvSpPr>
        <p:spPr>
          <a:xfrm>
            <a:off x="1636185" y="104276"/>
            <a:ext cx="891963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14A8A"/>
                </a:solidFill>
                <a:latin typeface="Montserrat Bold" panose="00000800000000000000" pitchFamily="2" charset="0"/>
                <a:ea typeface="+mn-ea"/>
                <a:cs typeface="Segoe UI"/>
              </a:rPr>
              <a:t>Awards &amp; Accolades | IDC Technologies</a:t>
            </a:r>
            <a:endParaRPr lang="en-US" sz="2800" b="1">
              <a:solidFill>
                <a:srgbClr val="114A8A"/>
              </a:solidFill>
              <a:latin typeface="Montserrat Bold" panose="00000800000000000000" pitchFamily="2" charset="0"/>
              <a:ea typeface="Calibri"/>
              <a:cs typeface="Segoe UI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8DC4C15-1775-FEE4-F0A4-AE801B5F7E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04167" y="6492875"/>
            <a:ext cx="4783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Montserrat" pitchFamily="2" charset="77"/>
              </a:rPr>
              <a:t>© 2024 IDC Technologies. All rights reserved - Confidential</a:t>
            </a:r>
            <a:endParaRPr lang="en-AE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9CB5B-F237-F42F-3BF3-DA73FABD8A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5121"/>
          <a:stretch/>
        </p:blipFill>
        <p:spPr>
          <a:xfrm>
            <a:off x="11280371" y="6413581"/>
            <a:ext cx="764578" cy="326851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5AA2585E-D9D3-C02F-45C7-14FBEAEC2F17}"/>
              </a:ext>
            </a:extLst>
          </p:cNvPr>
          <p:cNvSpPr txBox="1"/>
          <p:nvPr/>
        </p:nvSpPr>
        <p:spPr>
          <a:xfrm>
            <a:off x="6523038" y="4090944"/>
            <a:ext cx="5349981" cy="2333524"/>
          </a:xfrm>
          <a:prstGeom prst="rect">
            <a:avLst/>
          </a:prstGeom>
        </p:spPr>
        <p:txBody>
          <a:bodyPr vert="horz" wrap="square" lIns="0" tIns="762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>
              <a:lnSpc>
                <a:spcPct val="200000"/>
              </a:lnSpc>
              <a:spcBef>
                <a:spcPts val="505"/>
              </a:spcBef>
              <a:tabLst>
                <a:tab pos="337185" algn="l"/>
                <a:tab pos="337820" algn="l"/>
              </a:tabLst>
            </a:pPr>
            <a:r>
              <a:rPr lang="en-US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Top South Asian-run Companies On The Inc. 5000 </a:t>
            </a:r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2011 </a:t>
            </a:r>
            <a:endParaRPr lang="en-US"/>
          </a:p>
          <a:p>
            <a:pPr>
              <a:lnSpc>
                <a:spcPct val="200000"/>
              </a:lnSpc>
            </a:pPr>
            <a:r>
              <a:rPr lang="en-GB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Top Companies In The San Jose Metro Area </a:t>
            </a:r>
            <a:r>
              <a:rPr lang="en-GB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On The Inc. 5000 Sept 2011 </a:t>
            </a:r>
            <a:endParaRPr lang="en-US" sz="1100">
              <a:latin typeface="Montserrat"/>
            </a:endParaRPr>
          </a:p>
          <a:p>
            <a:pPr>
              <a:lnSpc>
                <a:spcPct val="200000"/>
              </a:lnSpc>
            </a:pPr>
            <a:r>
              <a:rPr lang="en-GB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Top Companies In California On The Inc. 5000 </a:t>
            </a:r>
            <a:r>
              <a:rPr lang="en-GB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2011 </a:t>
            </a:r>
            <a:endParaRPr lang="en-US" sz="1100">
              <a:latin typeface="Montserrat"/>
            </a:endParaRPr>
          </a:p>
          <a:p>
            <a:pPr>
              <a:lnSpc>
                <a:spcPct val="200000"/>
              </a:lnSpc>
            </a:pPr>
            <a:r>
              <a:rPr lang="en-GB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Top It Services Companies On The Inc. 5000 </a:t>
            </a:r>
            <a:r>
              <a:rPr lang="en-GB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2011 </a:t>
            </a:r>
            <a:endParaRPr lang="en-GB" sz="1100">
              <a:latin typeface="Montserrat"/>
            </a:endParaRPr>
          </a:p>
          <a:p>
            <a:pPr>
              <a:lnSpc>
                <a:spcPct val="200000"/>
              </a:lnSpc>
            </a:pPr>
            <a:r>
              <a:rPr lang="en-GB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Top companies in the San Jose metro area on the Inc. 5000 </a:t>
            </a:r>
            <a:r>
              <a:rPr lang="en-GB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2010 </a:t>
            </a:r>
            <a:endParaRPr lang="en-US" sz="1100">
              <a:latin typeface="Montserrat"/>
            </a:endParaRPr>
          </a:p>
          <a:p>
            <a:pPr>
              <a:lnSpc>
                <a:spcPct val="200000"/>
              </a:lnSpc>
            </a:pPr>
            <a:r>
              <a:rPr lang="en-GB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5000 Fastest-growing Private Companies In America </a:t>
            </a:r>
            <a:r>
              <a:rPr lang="en-GB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2010 </a:t>
            </a:r>
            <a:endParaRPr lang="en-US" sz="1100">
              <a:latin typeface="Montserrat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  <a:tabLst>
                <a:tab pos="337185" algn="l"/>
                <a:tab pos="337820" algn="l"/>
              </a:tabLst>
            </a:pPr>
            <a:endParaRPr lang="en-US" sz="1100">
              <a:solidFill>
                <a:srgbClr val="012545"/>
              </a:solidFill>
              <a:latin typeface="Montserrat"/>
              <a:ea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8355F1-FE54-07C3-9498-B1584AB8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85477" y="1631700"/>
            <a:ext cx="2359241" cy="1598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F63B6F-79C1-5C70-582D-2817F0F6E2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6050" y="1371011"/>
            <a:ext cx="1363179" cy="1858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BBAA5C-20AE-9CC8-13B4-D7399ABC61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13212" y="1483730"/>
            <a:ext cx="2429793" cy="1743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32F251-F468-6BC3-D964-A87F0AE8E4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7582" y="679197"/>
            <a:ext cx="1913022" cy="2550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F4B16D-70C9-384D-53FE-28046FB40B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552907" y="1482875"/>
            <a:ext cx="2508486" cy="17454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A347B2-DDA0-8275-585E-FB09720A2637}"/>
              </a:ext>
            </a:extLst>
          </p:cNvPr>
          <p:cNvSpPr txBox="1"/>
          <p:nvPr/>
        </p:nvSpPr>
        <p:spPr>
          <a:xfrm>
            <a:off x="1002518" y="3298071"/>
            <a:ext cx="78806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>
                <a:solidFill>
                  <a:srgbClr val="3892ED"/>
                </a:solidFill>
                <a:latin typeface="Montserrat SemiBold"/>
                <a:cs typeface="Calibri"/>
              </a:rPr>
              <a:t>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4506F-F36A-538D-78D3-6800CE75C58C}"/>
              </a:ext>
            </a:extLst>
          </p:cNvPr>
          <p:cNvSpPr txBox="1"/>
          <p:nvPr/>
        </p:nvSpPr>
        <p:spPr>
          <a:xfrm>
            <a:off x="3408833" y="3298071"/>
            <a:ext cx="78806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>
                <a:solidFill>
                  <a:srgbClr val="3892ED"/>
                </a:solidFill>
                <a:latin typeface="Montserrat SemiBold"/>
                <a:cs typeface="Calibri"/>
              </a:rPr>
              <a:t>2022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C6618F-6B6A-5B92-D93A-A7C8FAB6F5EA}"/>
              </a:ext>
            </a:extLst>
          </p:cNvPr>
          <p:cNvSpPr txBox="1"/>
          <p:nvPr/>
        </p:nvSpPr>
        <p:spPr>
          <a:xfrm>
            <a:off x="5985596" y="3298071"/>
            <a:ext cx="78806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>
                <a:solidFill>
                  <a:srgbClr val="3892ED"/>
                </a:solidFill>
                <a:latin typeface="Montserrat SemiBold"/>
                <a:cs typeface="Calibri"/>
              </a:rPr>
              <a:t>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77005F-7CA7-E283-9598-0CC3D635BD7C}"/>
              </a:ext>
            </a:extLst>
          </p:cNvPr>
          <p:cNvSpPr txBox="1"/>
          <p:nvPr/>
        </p:nvSpPr>
        <p:spPr>
          <a:xfrm>
            <a:off x="8642569" y="3298071"/>
            <a:ext cx="78806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>
                <a:solidFill>
                  <a:srgbClr val="3892ED"/>
                </a:solidFill>
                <a:latin typeface="Montserrat SemiBold"/>
                <a:cs typeface="Calibri"/>
              </a:rPr>
              <a:t>2023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3702C0-5A6C-C47D-87F1-9FA80A98F4F6}"/>
              </a:ext>
            </a:extLst>
          </p:cNvPr>
          <p:cNvSpPr txBox="1"/>
          <p:nvPr/>
        </p:nvSpPr>
        <p:spPr>
          <a:xfrm>
            <a:off x="10507463" y="3298071"/>
            <a:ext cx="78806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>
                <a:solidFill>
                  <a:srgbClr val="3892ED"/>
                </a:solidFill>
                <a:latin typeface="Montserrat SemiBold"/>
                <a:cs typeface="Calibri"/>
              </a:rPr>
              <a:t>2023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098521-E38A-1002-7240-1A3033304637}"/>
              </a:ext>
            </a:extLst>
          </p:cNvPr>
          <p:cNvCxnSpPr/>
          <p:nvPr/>
        </p:nvCxnSpPr>
        <p:spPr>
          <a:xfrm>
            <a:off x="437171" y="3704958"/>
            <a:ext cx="11313966" cy="2251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CC1E9E8-2F07-6F9D-93B7-43B00AF627EA}"/>
              </a:ext>
            </a:extLst>
          </p:cNvPr>
          <p:cNvSpPr/>
          <p:nvPr/>
        </p:nvSpPr>
        <p:spPr>
          <a:xfrm>
            <a:off x="1342697" y="3624057"/>
            <a:ext cx="115041" cy="8349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7638E6E-F659-C08E-23E9-266FF95C7F94}"/>
              </a:ext>
            </a:extLst>
          </p:cNvPr>
          <p:cNvSpPr/>
          <p:nvPr/>
        </p:nvSpPr>
        <p:spPr>
          <a:xfrm>
            <a:off x="3745610" y="3631455"/>
            <a:ext cx="115041" cy="8349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8EB25C4-BE98-2B4B-7B5A-00B6E6716181}"/>
              </a:ext>
            </a:extLst>
          </p:cNvPr>
          <p:cNvSpPr/>
          <p:nvPr/>
        </p:nvSpPr>
        <p:spPr>
          <a:xfrm>
            <a:off x="6325775" y="3638853"/>
            <a:ext cx="115041" cy="8349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0FFA8D5-2046-937D-8BC2-DBF76A6C979C}"/>
              </a:ext>
            </a:extLst>
          </p:cNvPr>
          <p:cNvSpPr/>
          <p:nvPr/>
        </p:nvSpPr>
        <p:spPr>
          <a:xfrm>
            <a:off x="8979181" y="3638853"/>
            <a:ext cx="115041" cy="8349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84AA000-3401-C527-A777-1250CE561962}"/>
              </a:ext>
            </a:extLst>
          </p:cNvPr>
          <p:cNvSpPr/>
          <p:nvPr/>
        </p:nvSpPr>
        <p:spPr>
          <a:xfrm>
            <a:off x="10847774" y="3646251"/>
            <a:ext cx="115041" cy="8349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4A1096-DE44-9ECC-8F3D-1B24C0256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69" y="3929251"/>
            <a:ext cx="214564" cy="2145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1E5250-32DA-FAF9-7BF5-2A717CF95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14" y="4259935"/>
            <a:ext cx="214564" cy="2145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65BB46-F656-0842-9501-0BFC8FF62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69" y="4568578"/>
            <a:ext cx="214564" cy="2145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C63E00C-97AB-A227-F957-FF6BC1DDF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69" y="4869262"/>
            <a:ext cx="214564" cy="2145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45611BE-774A-E6B5-4777-2E54E0A46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69" y="5374908"/>
            <a:ext cx="214564" cy="2145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3E8C8DA-DCA7-9C79-641A-A03BFBCF1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23" y="3894191"/>
            <a:ext cx="214564" cy="2145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C5467D-265B-1836-2DFB-955796254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24" y="4248565"/>
            <a:ext cx="214564" cy="2145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DCC1FA-1223-F434-F49E-6C9E36A77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23" y="4608157"/>
            <a:ext cx="214564" cy="2145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BB1A0B8-A6DF-BE2D-7841-FDD90B832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23" y="4944451"/>
            <a:ext cx="214564" cy="2145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7FF5751-9F55-BC7B-7FD4-5B60B0948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302" y="5243902"/>
            <a:ext cx="214564" cy="2145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6A0B23B-A08A-15AF-9907-5F469F748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23" y="5613426"/>
            <a:ext cx="214564" cy="2145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FE94A19-B719-BAE1-658E-9B2C5D3D6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63" y="5957072"/>
            <a:ext cx="214564" cy="214564"/>
          </a:xfrm>
          <a:prstGeom prst="rect">
            <a:avLst/>
          </a:prstGeom>
        </p:spPr>
      </p:pic>
      <p:sp>
        <p:nvSpPr>
          <p:cNvPr id="42" name="TextBox 39">
            <a:extLst>
              <a:ext uri="{FF2B5EF4-FFF2-40B4-BE49-F238E27FC236}">
                <a16:creationId xmlns:a16="http://schemas.microsoft.com/office/drawing/2014/main" id="{5008DE1C-350C-21BC-FD6B-53E2EA0BB9A2}"/>
              </a:ext>
            </a:extLst>
          </p:cNvPr>
          <p:cNvSpPr txBox="1"/>
          <p:nvPr/>
        </p:nvSpPr>
        <p:spPr>
          <a:xfrm>
            <a:off x="6428108" y="3889497"/>
            <a:ext cx="502876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5000 Fastest-growing Companies In America </a:t>
            </a:r>
            <a:r>
              <a:rPr lang="en-US" sz="1100">
                <a:solidFill>
                  <a:schemeClr val="accent6">
                    <a:lumMod val="50000"/>
                  </a:schemeClr>
                </a:solidFill>
                <a:latin typeface="Montserrat"/>
                <a:ea typeface="+mn-lt"/>
                <a:cs typeface="+mn-lt"/>
              </a:rPr>
              <a:t>– Sept 2012 </a:t>
            </a:r>
            <a:endParaRPr lang="en-GB" sz="1100">
              <a:solidFill>
                <a:schemeClr val="accent6">
                  <a:lumMod val="50000"/>
                </a:schemeClr>
              </a:solidFill>
              <a:latin typeface="Montserrat"/>
              <a:ea typeface="+mn-lt"/>
              <a:cs typeface="+mn-lt"/>
            </a:endParaRPr>
          </a:p>
          <a:p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4D6E1A-6CB1-A224-74EA-43AC5E6E1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622" y="5960797"/>
            <a:ext cx="214564" cy="2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24281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66">
            <a:extLst>
              <a:ext uri="{FF2B5EF4-FFF2-40B4-BE49-F238E27FC236}">
                <a16:creationId xmlns:a16="http://schemas.microsoft.com/office/drawing/2014/main" id="{BD6129FD-FAF4-3D61-F585-217A45471DEE}"/>
              </a:ext>
            </a:extLst>
          </p:cNvPr>
          <p:cNvSpPr txBox="1"/>
          <p:nvPr/>
        </p:nvSpPr>
        <p:spPr>
          <a:xfrm>
            <a:off x="1122566" y="3557827"/>
            <a:ext cx="4273298" cy="55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7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Key Case Studies</a:t>
            </a:r>
            <a:endParaRPr sz="900">
              <a:solidFill>
                <a:schemeClr val="accent2"/>
              </a:solidFill>
            </a:endParaRPr>
          </a:p>
        </p:txBody>
      </p:sp>
      <p:sp>
        <p:nvSpPr>
          <p:cNvPr id="3" name="Shape 967">
            <a:extLst>
              <a:ext uri="{FF2B5EF4-FFF2-40B4-BE49-F238E27FC236}">
                <a16:creationId xmlns:a16="http://schemas.microsoft.com/office/drawing/2014/main" id="{6F4EF50C-E087-3CAE-3813-F610ECE78F1C}"/>
              </a:ext>
            </a:extLst>
          </p:cNvPr>
          <p:cNvSpPr txBox="1"/>
          <p:nvPr/>
        </p:nvSpPr>
        <p:spPr>
          <a:xfrm>
            <a:off x="1142444" y="3213556"/>
            <a:ext cx="275195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400">
                <a:solidFill>
                  <a:schemeClr val="tx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PORTFOLIO</a:t>
            </a:r>
            <a:endParaRPr sz="1400">
              <a:solidFill>
                <a:schemeClr val="tx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152094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218CB-B8FB-C1B3-795C-230499A8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3E11E5-1616-1976-E796-F34E6C380D10}"/>
              </a:ext>
            </a:extLst>
          </p:cNvPr>
          <p:cNvSpPr txBox="1"/>
          <p:nvPr/>
        </p:nvSpPr>
        <p:spPr>
          <a:xfrm>
            <a:off x="2134064" y="502189"/>
            <a:ext cx="7923869" cy="9541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defTabSz="1219170">
              <a:lnSpc>
                <a:spcPct val="100000"/>
              </a:lnSpc>
              <a:spcBef>
                <a:spcPts val="0"/>
              </a:spcBef>
              <a:buNone/>
              <a:defRPr sz="3733" b="1">
                <a:solidFill>
                  <a:schemeClr val="accent6"/>
                </a:solidFill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2800">
                <a:solidFill>
                  <a:srgbClr val="162143"/>
                </a:solidFill>
                <a:latin typeface="Montserrat ExtraBold" panose="00000900000000000000" pitchFamily="2" charset="0"/>
                <a:cs typeface="Poppins"/>
              </a:rPr>
              <a:t>Case Study: Health Care Group – Integrated DMS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1C6E07-F9F4-D10E-B035-D6E4BE69BD8B}"/>
              </a:ext>
            </a:extLst>
          </p:cNvPr>
          <p:cNvGrpSpPr/>
          <p:nvPr/>
        </p:nvGrpSpPr>
        <p:grpSpPr>
          <a:xfrm>
            <a:off x="617686" y="3111783"/>
            <a:ext cx="4651024" cy="3075325"/>
            <a:chOff x="774830" y="3123893"/>
            <a:chExt cx="4651024" cy="3075325"/>
          </a:xfrm>
        </p:grpSpPr>
        <p:sp>
          <p:nvSpPr>
            <p:cNvPr id="4" name="Shape 2">
              <a:extLst>
                <a:ext uri="{FF2B5EF4-FFF2-40B4-BE49-F238E27FC236}">
                  <a16:creationId xmlns:a16="http://schemas.microsoft.com/office/drawing/2014/main" id="{98D016F5-E85A-A823-BAB5-74BE80885E68}"/>
                </a:ext>
              </a:extLst>
            </p:cNvPr>
            <p:cNvSpPr/>
            <p:nvPr/>
          </p:nvSpPr>
          <p:spPr>
            <a:xfrm>
              <a:off x="816628" y="3123893"/>
              <a:ext cx="4609225" cy="3075325"/>
            </a:xfrm>
            <a:prstGeom prst="roundRect">
              <a:avLst>
                <a:gd name="adj" fmla="val 4007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  <p:txBody>
            <a:bodyPr/>
            <a:lstStyle/>
            <a:p>
              <a:endParaRPr lang="en-AE" sz="1500"/>
            </a:p>
          </p:txBody>
        </p:sp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7CEEAFEA-2E14-9376-EDDD-AF1D590F72A8}"/>
                </a:ext>
              </a:extLst>
            </p:cNvPr>
            <p:cNvSpPr/>
            <p:nvPr/>
          </p:nvSpPr>
          <p:spPr>
            <a:xfrm>
              <a:off x="774830" y="3130242"/>
              <a:ext cx="4609225" cy="727472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en-AE" sz="1500"/>
            </a:p>
          </p:txBody>
        </p:sp>
        <p:sp>
          <p:nvSpPr>
            <p:cNvPr id="6" name="Text 4">
              <a:extLst>
                <a:ext uri="{FF2B5EF4-FFF2-40B4-BE49-F238E27FC236}">
                  <a16:creationId xmlns:a16="http://schemas.microsoft.com/office/drawing/2014/main" id="{9BC3A854-047A-3CAC-4984-B921BEE86B6C}"/>
                </a:ext>
              </a:extLst>
            </p:cNvPr>
            <p:cNvSpPr/>
            <p:nvPr/>
          </p:nvSpPr>
          <p:spPr>
            <a:xfrm>
              <a:off x="892847" y="3234025"/>
              <a:ext cx="2066271" cy="2599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042"/>
                </a:lnSpc>
              </a:pPr>
              <a:r>
                <a:rPr lang="en-US" sz="1250" b="1">
                  <a:solidFill>
                    <a:srgbClr val="27252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Challenge</a:t>
              </a:r>
              <a:endParaRPr lang="en-US" sz="1250" b="1"/>
            </a:p>
          </p:txBody>
        </p:sp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629172E5-A23B-72DA-946C-D7EE8908BA1E}"/>
                </a:ext>
              </a:extLst>
            </p:cNvPr>
            <p:cNvSpPr/>
            <p:nvPr/>
          </p:nvSpPr>
          <p:spPr>
            <a:xfrm>
              <a:off x="2208429" y="3234025"/>
              <a:ext cx="3099407" cy="51990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>
                <a:lnSpc>
                  <a:spcPts val="2042"/>
                </a:lnSpc>
                <a:buFont typeface="Arial" panose="020B0604020202020204" pitchFamily="34" charset="0"/>
                <a:buChar char="•"/>
              </a:pPr>
              <a:r>
                <a:rPr lang="en-US" sz="1250">
                  <a:solidFill>
                    <a:srgbClr val="272525"/>
                  </a:solidFill>
                  <a:latin typeface="Montserrat" pitchFamily="34" charset="0"/>
                </a:rPr>
                <a:t>Scattered documents</a:t>
              </a:r>
            </a:p>
            <a:p>
              <a:pPr marL="285750" indent="-285750">
                <a:lnSpc>
                  <a:spcPts val="2042"/>
                </a:lnSpc>
                <a:buFont typeface="Arial" panose="020B0604020202020204" pitchFamily="34" charset="0"/>
                <a:buChar char="•"/>
              </a:pPr>
              <a:r>
                <a:rPr lang="en-US" sz="1250">
                  <a:solidFill>
                    <a:srgbClr val="272525"/>
                  </a:solidFill>
                  <a:latin typeface="Montserrat" pitchFamily="34" charset="0"/>
                </a:rPr>
                <a:t>Manual compliance checks</a:t>
              </a:r>
            </a:p>
            <a:p>
              <a:pPr marL="285750" indent="-285750">
                <a:lnSpc>
                  <a:spcPts val="2042"/>
                </a:lnSpc>
                <a:buFont typeface="Arial" panose="020B0604020202020204" pitchFamily="34" charset="0"/>
                <a:buChar char="•"/>
              </a:pPr>
              <a:r>
                <a:rPr lang="en-US" sz="1250">
                  <a:solidFill>
                    <a:srgbClr val="272525"/>
                  </a:solidFill>
                  <a:latin typeface="Montserrat" pitchFamily="34" charset="0"/>
                </a:rPr>
                <a:t>No central HR or communication hub</a:t>
              </a:r>
            </a:p>
            <a:p>
              <a:pPr marL="285750" indent="-285750">
                <a:lnSpc>
                  <a:spcPts val="2042"/>
                </a:lnSpc>
                <a:buFont typeface="Arial" panose="020B0604020202020204" pitchFamily="34" charset="0"/>
                <a:buChar char="•"/>
              </a:pPr>
              <a:endParaRPr lang="en-US" sz="1250">
                <a:solidFill>
                  <a:srgbClr val="272525"/>
                </a:solidFill>
                <a:latin typeface="Montserrat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1BBB1AD-42EA-B854-FCF9-24FA7916268B}"/>
                </a:ext>
              </a:extLst>
            </p:cNvPr>
            <p:cNvGrpSpPr/>
            <p:nvPr/>
          </p:nvGrpSpPr>
          <p:grpSpPr>
            <a:xfrm>
              <a:off x="816629" y="4640492"/>
              <a:ext cx="4609225" cy="1558726"/>
              <a:chOff x="774830" y="3857714"/>
              <a:chExt cx="4609225" cy="1900008"/>
            </a:xfrm>
          </p:grpSpPr>
          <p:sp>
            <p:nvSpPr>
              <p:cNvPr id="8" name="Shape 6">
                <a:extLst>
                  <a:ext uri="{FF2B5EF4-FFF2-40B4-BE49-F238E27FC236}">
                    <a16:creationId xmlns:a16="http://schemas.microsoft.com/office/drawing/2014/main" id="{4893F8E9-64E3-5736-AFBD-C3C5B049BEFA}"/>
                  </a:ext>
                </a:extLst>
              </p:cNvPr>
              <p:cNvSpPr/>
              <p:nvPr/>
            </p:nvSpPr>
            <p:spPr>
              <a:xfrm>
                <a:off x="774830" y="3857714"/>
                <a:ext cx="4609225" cy="1900008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  <p:txBody>
              <a:bodyPr/>
              <a:lstStyle/>
              <a:p>
                <a:endParaRPr lang="en-AE" sz="1500"/>
              </a:p>
            </p:txBody>
          </p:sp>
          <p:sp>
            <p:nvSpPr>
              <p:cNvPr id="9" name="Text 7">
                <a:extLst>
                  <a:ext uri="{FF2B5EF4-FFF2-40B4-BE49-F238E27FC236}">
                    <a16:creationId xmlns:a16="http://schemas.microsoft.com/office/drawing/2014/main" id="{4F40115A-9A4B-FBBA-E4E6-D067EA922ADA}"/>
                  </a:ext>
                </a:extLst>
              </p:cNvPr>
              <p:cNvSpPr/>
              <p:nvPr/>
            </p:nvSpPr>
            <p:spPr>
              <a:xfrm>
                <a:off x="892847" y="3961497"/>
                <a:ext cx="2066271" cy="25995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042"/>
                  </a:lnSpc>
                </a:pPr>
                <a:r>
                  <a:rPr lang="en-US" sz="1250" b="1">
                    <a:solidFill>
                      <a:srgbClr val="272525"/>
                    </a:solidFill>
                    <a:latin typeface="Montserrat" pitchFamily="34" charset="0"/>
                    <a:ea typeface="Montserrat" pitchFamily="34" charset="-122"/>
                    <a:cs typeface="Montserrat" pitchFamily="34" charset="-120"/>
                  </a:rPr>
                  <a:t>Solution</a:t>
                </a:r>
                <a:endParaRPr lang="en-US" sz="1250" b="1"/>
              </a:p>
            </p:txBody>
          </p:sp>
          <p:sp>
            <p:nvSpPr>
              <p:cNvPr id="10" name="Text 8">
                <a:extLst>
                  <a:ext uri="{FF2B5EF4-FFF2-40B4-BE49-F238E27FC236}">
                    <a16:creationId xmlns:a16="http://schemas.microsoft.com/office/drawing/2014/main" id="{04E1B394-40A9-F83C-B478-42107A29BA4E}"/>
                  </a:ext>
                </a:extLst>
              </p:cNvPr>
              <p:cNvSpPr/>
              <p:nvPr/>
            </p:nvSpPr>
            <p:spPr>
              <a:xfrm>
                <a:off x="2166630" y="3967510"/>
                <a:ext cx="3217424" cy="51990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50" indent="-285750">
                  <a:lnSpc>
                    <a:spcPts val="2042"/>
                  </a:lnSpc>
                  <a:buFont typeface="Arial" panose="020B0604020202020204" pitchFamily="34" charset="0"/>
                  <a:buChar char="•"/>
                </a:pPr>
                <a:r>
                  <a:rPr lang="en-US" sz="1250">
                    <a:solidFill>
                      <a:srgbClr val="272525"/>
                    </a:solidFill>
                    <a:latin typeface="Montserrat" pitchFamily="34" charset="0"/>
                  </a:rPr>
                  <a:t>Modern intranet and document system</a:t>
                </a:r>
              </a:p>
              <a:p>
                <a:pPr marL="285750" indent="-285750">
                  <a:lnSpc>
                    <a:spcPts val="2042"/>
                  </a:lnSpc>
                  <a:buFont typeface="Arial" panose="020B0604020202020204" pitchFamily="34" charset="0"/>
                  <a:buChar char="•"/>
                </a:pPr>
                <a:r>
                  <a:rPr lang="en-US" sz="1250">
                    <a:solidFill>
                      <a:srgbClr val="272525"/>
                    </a:solidFill>
                    <a:latin typeface="Montserrat" pitchFamily="34" charset="0"/>
                  </a:rPr>
                  <a:t>Automated policy workflows</a:t>
                </a:r>
              </a:p>
              <a:p>
                <a:pPr marL="285750" indent="-285750">
                  <a:lnSpc>
                    <a:spcPts val="2042"/>
                  </a:lnSpc>
                  <a:buFont typeface="Arial" panose="020B0604020202020204" pitchFamily="34" charset="0"/>
                  <a:buChar char="•"/>
                </a:pPr>
                <a:r>
                  <a:rPr lang="en-US" sz="1250">
                    <a:solidFill>
                      <a:srgbClr val="272525"/>
                    </a:solidFill>
                    <a:latin typeface="Montserrat" pitchFamily="34" charset="0"/>
                  </a:rPr>
                  <a:t>Integrated employee portal and learning systems</a:t>
                </a:r>
              </a:p>
            </p:txBody>
          </p:sp>
        </p:grpSp>
      </p:grpSp>
      <p:sp>
        <p:nvSpPr>
          <p:cNvPr id="18" name="Text 16">
            <a:extLst>
              <a:ext uri="{FF2B5EF4-FFF2-40B4-BE49-F238E27FC236}">
                <a16:creationId xmlns:a16="http://schemas.microsoft.com/office/drawing/2014/main" id="{ACED7F82-C6FB-D698-EB00-1496DB05C102}"/>
              </a:ext>
            </a:extLst>
          </p:cNvPr>
          <p:cNvSpPr/>
          <p:nvPr/>
        </p:nvSpPr>
        <p:spPr>
          <a:xfrm>
            <a:off x="7759747" y="4837149"/>
            <a:ext cx="2066271" cy="25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</a:t>
            </a:r>
            <a:endParaRPr lang="en-US" sz="1250" b="1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24FE047A-B02F-71DB-3A39-362883598A3C}"/>
              </a:ext>
            </a:extLst>
          </p:cNvPr>
          <p:cNvSpPr/>
          <p:nvPr/>
        </p:nvSpPr>
        <p:spPr>
          <a:xfrm>
            <a:off x="774830" y="1725104"/>
            <a:ext cx="10799484" cy="167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>
                <a:solidFill>
                  <a:srgbClr val="272525"/>
                </a:solidFill>
                <a:latin typeface="Montserrat" pitchFamily="34" charset="0"/>
              </a:rPr>
              <a:t>A private healthcare group with 4,500+ employees across 7 hospitals and 25 clinics needed a unified platform for managing clinical documentation and HR communications. </a:t>
            </a:r>
          </a:p>
          <a:p>
            <a:endParaRPr lang="en-US" sz="1600">
              <a:solidFill>
                <a:srgbClr val="272525"/>
              </a:solidFill>
              <a:latin typeface="Montserrat" pitchFamily="34" charset="0"/>
            </a:endParaRPr>
          </a:p>
          <a:p>
            <a:r>
              <a:rPr lang="en-US" sz="1600">
                <a:solidFill>
                  <a:srgbClr val="272525"/>
                </a:solidFill>
                <a:latin typeface="Montserrat" pitchFamily="34" charset="0"/>
              </a:rPr>
              <a:t>Facing fragmented document storage, difficulty managing guidelines and policy updates, and manual compliance tracking. </a:t>
            </a:r>
          </a:p>
          <a:p>
            <a:endParaRPr lang="en-US" sz="1600">
              <a:solidFill>
                <a:srgbClr val="272525"/>
              </a:solidFill>
              <a:latin typeface="Montserrat" pitchFamily="34" charset="0"/>
            </a:endParaRPr>
          </a:p>
        </p:txBody>
      </p:sp>
      <p:pic>
        <p:nvPicPr>
          <p:cNvPr id="4100" name="Picture 4" descr="SharePoint Logo, symbol, meaning ...">
            <a:extLst>
              <a:ext uri="{FF2B5EF4-FFF2-40B4-BE49-F238E27FC236}">
                <a16:creationId xmlns:a16="http://schemas.microsoft.com/office/drawing/2014/main" id="{67D951B0-592B-7B18-34ED-9150934C9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9" b="16839"/>
          <a:stretch/>
        </p:blipFill>
        <p:spPr bwMode="auto">
          <a:xfrm>
            <a:off x="9375639" y="5185205"/>
            <a:ext cx="1235281" cy="4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icrosoft Syntex: Enablement, Model ...">
            <a:extLst>
              <a:ext uri="{FF2B5EF4-FFF2-40B4-BE49-F238E27FC236}">
                <a16:creationId xmlns:a16="http://schemas.microsoft.com/office/drawing/2014/main" id="{D1A69FD9-FDFC-AE19-5F5B-8808A7229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7" t="14641" r="26627" b="12526"/>
          <a:stretch/>
        </p:blipFill>
        <p:spPr bwMode="auto">
          <a:xfrm>
            <a:off x="9819473" y="5775468"/>
            <a:ext cx="644619" cy="54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crosoft Teams Logo, symbol, meaning ...">
            <a:extLst>
              <a:ext uri="{FF2B5EF4-FFF2-40B4-BE49-F238E27FC236}">
                <a16:creationId xmlns:a16="http://schemas.microsoft.com/office/drawing/2014/main" id="{99F2C9A8-07C1-A432-85E8-35EC9DB8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54" y="5160624"/>
            <a:ext cx="907053" cy="5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icrosoft-power-automate-logo - TechAir">
            <a:extLst>
              <a:ext uri="{FF2B5EF4-FFF2-40B4-BE49-F238E27FC236}">
                <a16:creationId xmlns:a16="http://schemas.microsoft.com/office/drawing/2014/main" id="{5FED4F2E-E9E9-B81F-F708-8F249DBD3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816" r="-6912" b="27036"/>
          <a:stretch/>
        </p:blipFill>
        <p:spPr bwMode="auto">
          <a:xfrm>
            <a:off x="10773875" y="5185205"/>
            <a:ext cx="897530" cy="3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D87F57B-DB4B-D715-6FFC-C88CB0A89EEB}"/>
              </a:ext>
            </a:extLst>
          </p:cNvPr>
          <p:cNvSpPr txBox="1"/>
          <p:nvPr/>
        </p:nvSpPr>
        <p:spPr>
          <a:xfrm>
            <a:off x="5384055" y="3098502"/>
            <a:ext cx="4609225" cy="134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72525"/>
                </a:solidFill>
                <a:latin typeface="Montserrat" pitchFamily="34" charset="0"/>
              </a:rPr>
              <a:t>65% </a:t>
            </a:r>
            <a:r>
              <a:rPr lang="en-US" sz="1400">
                <a:solidFill>
                  <a:srgbClr val="272525"/>
                </a:solidFill>
                <a:latin typeface="Montserrat" pitchFamily="34" charset="0"/>
              </a:rPr>
              <a:t>faster policy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72525"/>
                </a:solidFill>
                <a:latin typeface="Montserrat" pitchFamily="34" charset="0"/>
              </a:rPr>
              <a:t>Better employee engagement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72525"/>
                </a:solidFill>
                <a:latin typeface="Montserrat" pitchFamily="34" charset="0"/>
              </a:rPr>
              <a:t>99.8% </a:t>
            </a:r>
            <a:r>
              <a:rPr lang="en-US" sz="1400">
                <a:solidFill>
                  <a:srgbClr val="272525"/>
                </a:solidFill>
                <a:latin typeface="Montserrat" pitchFamily="34" charset="0"/>
              </a:rPr>
              <a:t>document compliance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72525"/>
                </a:solidFill>
                <a:latin typeface="Montserrat" pitchFamily="34" charset="0"/>
              </a:rPr>
              <a:t>50% </a:t>
            </a:r>
            <a:r>
              <a:rPr lang="en-US" sz="1400">
                <a:solidFill>
                  <a:srgbClr val="272525"/>
                </a:solidFill>
                <a:latin typeface="Montserrat" pitchFamily="34" charset="0"/>
              </a:rPr>
              <a:t>drop in HR queries</a:t>
            </a:r>
          </a:p>
        </p:txBody>
      </p:sp>
      <p:sp>
        <p:nvSpPr>
          <p:cNvPr id="39" name="Shape 2">
            <a:extLst>
              <a:ext uri="{FF2B5EF4-FFF2-40B4-BE49-F238E27FC236}">
                <a16:creationId xmlns:a16="http://schemas.microsoft.com/office/drawing/2014/main" id="{2DE4F367-C7B3-9F3F-91D7-0E25DC08AE44}"/>
              </a:ext>
            </a:extLst>
          </p:cNvPr>
          <p:cNvSpPr/>
          <p:nvPr/>
        </p:nvSpPr>
        <p:spPr>
          <a:xfrm>
            <a:off x="5411279" y="3111782"/>
            <a:ext cx="3745421" cy="1514767"/>
          </a:xfrm>
          <a:prstGeom prst="roundRect">
            <a:avLst>
              <a:gd name="adj" fmla="val 400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AE" sz="1200"/>
          </a:p>
        </p:txBody>
      </p:sp>
      <p:pic>
        <p:nvPicPr>
          <p:cNvPr id="6146" name="Picture 2" descr="Microsoft Viva Apps: Demystifying Viva | Victrix">
            <a:extLst>
              <a:ext uri="{FF2B5EF4-FFF2-40B4-BE49-F238E27FC236}">
                <a16:creationId xmlns:a16="http://schemas.microsoft.com/office/drawing/2014/main" id="{DCC8166C-B65E-20FE-397E-55989B555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0" t="14129" r="12185" b="11276"/>
          <a:stretch/>
        </p:blipFill>
        <p:spPr bwMode="auto">
          <a:xfrm>
            <a:off x="5384055" y="5119518"/>
            <a:ext cx="2748305" cy="1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ctive Directory Logo PNG Vector SVG ...">
            <a:extLst>
              <a:ext uri="{FF2B5EF4-FFF2-40B4-BE49-F238E27FC236}">
                <a16:creationId xmlns:a16="http://schemas.microsoft.com/office/drawing/2014/main" id="{7C09B66C-45A9-AE6B-4379-286B750F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54" y="5911036"/>
            <a:ext cx="1495367" cy="2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wer Apps | LinkedIn">
            <a:extLst>
              <a:ext uri="{FF2B5EF4-FFF2-40B4-BE49-F238E27FC236}">
                <a16:creationId xmlns:a16="http://schemas.microsoft.com/office/drawing/2014/main" id="{4F12911D-6A54-F7EA-E8D6-450948B91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920" y="5668574"/>
            <a:ext cx="1060485" cy="58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02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F24F-0757-4756-3CE1-4C9330AA8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7DEEE3-BD1D-07E0-2287-75B5854A3F93}"/>
              </a:ext>
            </a:extLst>
          </p:cNvPr>
          <p:cNvSpPr txBox="1"/>
          <p:nvPr/>
        </p:nvSpPr>
        <p:spPr>
          <a:xfrm>
            <a:off x="2134064" y="502189"/>
            <a:ext cx="7923869" cy="9541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defTabSz="1219170">
              <a:lnSpc>
                <a:spcPct val="100000"/>
              </a:lnSpc>
              <a:spcBef>
                <a:spcPts val="0"/>
              </a:spcBef>
              <a:buNone/>
              <a:defRPr sz="3733" b="1">
                <a:solidFill>
                  <a:schemeClr val="accent6"/>
                </a:solidFill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2800">
                <a:solidFill>
                  <a:srgbClr val="162143"/>
                </a:solidFill>
                <a:latin typeface="Montserrat ExtraBold" panose="00000900000000000000" pitchFamily="2" charset="0"/>
                <a:cs typeface="Poppins"/>
              </a:rPr>
              <a:t>Case Study: Global Logistics &amp; Supply Chain – Integrated DMS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CA4AC1-CC8B-E57E-C57D-9B699B7ED4E9}"/>
              </a:ext>
            </a:extLst>
          </p:cNvPr>
          <p:cNvGrpSpPr/>
          <p:nvPr/>
        </p:nvGrpSpPr>
        <p:grpSpPr>
          <a:xfrm>
            <a:off x="617686" y="3111783"/>
            <a:ext cx="4651024" cy="3075325"/>
            <a:chOff x="774830" y="3123893"/>
            <a:chExt cx="4651024" cy="3075325"/>
          </a:xfrm>
        </p:grpSpPr>
        <p:sp>
          <p:nvSpPr>
            <p:cNvPr id="4" name="Shape 2">
              <a:extLst>
                <a:ext uri="{FF2B5EF4-FFF2-40B4-BE49-F238E27FC236}">
                  <a16:creationId xmlns:a16="http://schemas.microsoft.com/office/drawing/2014/main" id="{F74E3509-47BD-56C0-1536-AE104CC48C92}"/>
                </a:ext>
              </a:extLst>
            </p:cNvPr>
            <p:cNvSpPr/>
            <p:nvPr/>
          </p:nvSpPr>
          <p:spPr>
            <a:xfrm>
              <a:off x="816628" y="3123893"/>
              <a:ext cx="4609225" cy="3075325"/>
            </a:xfrm>
            <a:prstGeom prst="roundRect">
              <a:avLst>
                <a:gd name="adj" fmla="val 4007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  <p:txBody>
            <a:bodyPr/>
            <a:lstStyle/>
            <a:p>
              <a:endParaRPr lang="en-AE" sz="1500"/>
            </a:p>
          </p:txBody>
        </p:sp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052FE09A-A578-0F55-662F-305AD0E8B4BB}"/>
                </a:ext>
              </a:extLst>
            </p:cNvPr>
            <p:cNvSpPr/>
            <p:nvPr/>
          </p:nvSpPr>
          <p:spPr>
            <a:xfrm>
              <a:off x="774830" y="3130242"/>
              <a:ext cx="4609225" cy="727472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en-AE" sz="1500"/>
            </a:p>
          </p:txBody>
        </p:sp>
        <p:sp>
          <p:nvSpPr>
            <p:cNvPr id="6" name="Text 4">
              <a:extLst>
                <a:ext uri="{FF2B5EF4-FFF2-40B4-BE49-F238E27FC236}">
                  <a16:creationId xmlns:a16="http://schemas.microsoft.com/office/drawing/2014/main" id="{1A9D01F9-5081-8B1E-BF8D-F35BD1884716}"/>
                </a:ext>
              </a:extLst>
            </p:cNvPr>
            <p:cNvSpPr/>
            <p:nvPr/>
          </p:nvSpPr>
          <p:spPr>
            <a:xfrm>
              <a:off x="892847" y="3234025"/>
              <a:ext cx="2066271" cy="2599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042"/>
                </a:lnSpc>
              </a:pPr>
              <a:r>
                <a:rPr lang="en-US" sz="1250" b="1">
                  <a:solidFill>
                    <a:srgbClr val="27252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Challenge</a:t>
              </a:r>
              <a:endParaRPr lang="en-US" sz="1250" b="1"/>
            </a:p>
          </p:txBody>
        </p:sp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8085C85B-32C7-92D4-5798-7B36B9281100}"/>
                </a:ext>
              </a:extLst>
            </p:cNvPr>
            <p:cNvSpPr/>
            <p:nvPr/>
          </p:nvSpPr>
          <p:spPr>
            <a:xfrm>
              <a:off x="2208429" y="3234025"/>
              <a:ext cx="3099407" cy="51990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>
                <a:lnSpc>
                  <a:spcPts val="2042"/>
                </a:lnSpc>
                <a:buFont typeface="Arial" panose="020B0604020202020204" pitchFamily="34" charset="0"/>
                <a:buChar char="•"/>
              </a:pPr>
              <a:r>
                <a:rPr lang="en-US" sz="1250">
                  <a:solidFill>
                    <a:srgbClr val="272525"/>
                  </a:solidFill>
                  <a:latin typeface="Montserrat" pitchFamily="34" charset="0"/>
                </a:rPr>
                <a:t>Local file storage and duplicates</a:t>
              </a:r>
            </a:p>
            <a:p>
              <a:pPr marL="285750" indent="-285750">
                <a:lnSpc>
                  <a:spcPts val="2042"/>
                </a:lnSpc>
                <a:buFont typeface="Arial" panose="020B0604020202020204" pitchFamily="34" charset="0"/>
                <a:buChar char="•"/>
              </a:pPr>
              <a:r>
                <a:rPr lang="en-US" sz="1250">
                  <a:solidFill>
                    <a:srgbClr val="272525"/>
                  </a:solidFill>
                  <a:latin typeface="Montserrat" pitchFamily="34" charset="0"/>
                </a:rPr>
                <a:t>Poor internal communication</a:t>
              </a:r>
            </a:p>
            <a:p>
              <a:pPr marL="285750" indent="-285750">
                <a:lnSpc>
                  <a:spcPts val="2042"/>
                </a:lnSpc>
                <a:buFont typeface="Arial" panose="020B0604020202020204" pitchFamily="34" charset="0"/>
                <a:buChar char="•"/>
              </a:pPr>
              <a:r>
                <a:rPr lang="en-US" sz="1250">
                  <a:solidFill>
                    <a:srgbClr val="272525"/>
                  </a:solidFill>
                  <a:latin typeface="Montserrat" pitchFamily="34" charset="0"/>
                </a:rPr>
                <a:t>Compliance risks</a:t>
              </a:r>
            </a:p>
            <a:p>
              <a:pPr marL="285750" indent="-285750">
                <a:lnSpc>
                  <a:spcPts val="2042"/>
                </a:lnSpc>
                <a:buFont typeface="Arial" panose="020B0604020202020204" pitchFamily="34" charset="0"/>
                <a:buChar char="•"/>
              </a:pPr>
              <a:endParaRPr lang="en-US" sz="1250">
                <a:solidFill>
                  <a:srgbClr val="272525"/>
                </a:solidFill>
                <a:latin typeface="Montserrat" pitchFamily="34" charset="0"/>
              </a:endParaRPr>
            </a:p>
            <a:p>
              <a:pPr marL="285750" indent="-285750">
                <a:lnSpc>
                  <a:spcPts val="2042"/>
                </a:lnSpc>
                <a:buFont typeface="Arial" panose="020B0604020202020204" pitchFamily="34" charset="0"/>
                <a:buChar char="•"/>
              </a:pPr>
              <a:endParaRPr lang="en-US" sz="1250">
                <a:solidFill>
                  <a:srgbClr val="272525"/>
                </a:solidFill>
                <a:latin typeface="Montserrat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B38CE5E-1130-4362-6AD0-5C4E98617805}"/>
                </a:ext>
              </a:extLst>
            </p:cNvPr>
            <p:cNvGrpSpPr/>
            <p:nvPr/>
          </p:nvGrpSpPr>
          <p:grpSpPr>
            <a:xfrm>
              <a:off x="816629" y="4640492"/>
              <a:ext cx="4609225" cy="1558726"/>
              <a:chOff x="774830" y="3857714"/>
              <a:chExt cx="4609225" cy="1900008"/>
            </a:xfrm>
          </p:grpSpPr>
          <p:sp>
            <p:nvSpPr>
              <p:cNvPr id="8" name="Shape 6">
                <a:extLst>
                  <a:ext uri="{FF2B5EF4-FFF2-40B4-BE49-F238E27FC236}">
                    <a16:creationId xmlns:a16="http://schemas.microsoft.com/office/drawing/2014/main" id="{04B2CF08-E3CC-EB85-2E98-0CD8735C1A67}"/>
                  </a:ext>
                </a:extLst>
              </p:cNvPr>
              <p:cNvSpPr/>
              <p:nvPr/>
            </p:nvSpPr>
            <p:spPr>
              <a:xfrm>
                <a:off x="774830" y="3857714"/>
                <a:ext cx="4609225" cy="1900008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  <p:txBody>
              <a:bodyPr/>
              <a:lstStyle/>
              <a:p>
                <a:endParaRPr lang="en-AE" sz="1500"/>
              </a:p>
            </p:txBody>
          </p:sp>
          <p:sp>
            <p:nvSpPr>
              <p:cNvPr id="9" name="Text 7">
                <a:extLst>
                  <a:ext uri="{FF2B5EF4-FFF2-40B4-BE49-F238E27FC236}">
                    <a16:creationId xmlns:a16="http://schemas.microsoft.com/office/drawing/2014/main" id="{A426861B-B180-188E-0571-3DF26588783F}"/>
                  </a:ext>
                </a:extLst>
              </p:cNvPr>
              <p:cNvSpPr/>
              <p:nvPr/>
            </p:nvSpPr>
            <p:spPr>
              <a:xfrm>
                <a:off x="892847" y="3961497"/>
                <a:ext cx="2066271" cy="25995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042"/>
                  </a:lnSpc>
                </a:pPr>
                <a:r>
                  <a:rPr lang="en-US" sz="1250" b="1">
                    <a:solidFill>
                      <a:srgbClr val="272525"/>
                    </a:solidFill>
                    <a:latin typeface="Montserrat" pitchFamily="34" charset="0"/>
                    <a:ea typeface="Montserrat" pitchFamily="34" charset="-122"/>
                    <a:cs typeface="Montserrat" pitchFamily="34" charset="-120"/>
                  </a:rPr>
                  <a:t>Solution</a:t>
                </a:r>
                <a:endParaRPr lang="en-US" sz="1250" b="1"/>
              </a:p>
            </p:txBody>
          </p:sp>
          <p:sp>
            <p:nvSpPr>
              <p:cNvPr id="10" name="Text 8">
                <a:extLst>
                  <a:ext uri="{FF2B5EF4-FFF2-40B4-BE49-F238E27FC236}">
                    <a16:creationId xmlns:a16="http://schemas.microsoft.com/office/drawing/2014/main" id="{8254E312-02D8-582F-0E0D-7678A8A0620B}"/>
                  </a:ext>
                </a:extLst>
              </p:cNvPr>
              <p:cNvSpPr/>
              <p:nvPr/>
            </p:nvSpPr>
            <p:spPr>
              <a:xfrm>
                <a:off x="2166630" y="3967510"/>
                <a:ext cx="3175626" cy="51990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50" indent="-285750">
                  <a:lnSpc>
                    <a:spcPts val="2042"/>
                  </a:lnSpc>
                  <a:buFont typeface="Arial" panose="020B0604020202020204" pitchFamily="34" charset="0"/>
                  <a:buChar char="•"/>
                </a:pPr>
                <a:r>
                  <a:rPr lang="en-US" sz="1250">
                    <a:solidFill>
                      <a:srgbClr val="272525"/>
                    </a:solidFill>
                    <a:latin typeface="Montserrat" pitchFamily="34" charset="0"/>
                  </a:rPr>
                  <a:t>Centralized SharePoint-based DMS</a:t>
                </a:r>
              </a:p>
              <a:p>
                <a:pPr marL="285750" indent="-285750">
                  <a:lnSpc>
                    <a:spcPts val="2042"/>
                  </a:lnSpc>
                  <a:buFont typeface="Arial" panose="020B0604020202020204" pitchFamily="34" charset="0"/>
                  <a:buChar char="•"/>
                </a:pPr>
                <a:r>
                  <a:rPr lang="en-US" sz="1250">
                    <a:solidFill>
                      <a:srgbClr val="272525"/>
                    </a:solidFill>
                    <a:latin typeface="Montserrat" pitchFamily="34" charset="0"/>
                  </a:rPr>
                  <a:t>Automated workflows for document alerts and reviews</a:t>
                </a:r>
              </a:p>
              <a:p>
                <a:pPr marL="285750" indent="-285750">
                  <a:lnSpc>
                    <a:spcPts val="2042"/>
                  </a:lnSpc>
                  <a:buFont typeface="Arial" panose="020B0604020202020204" pitchFamily="34" charset="0"/>
                  <a:buChar char="•"/>
                </a:pPr>
                <a:r>
                  <a:rPr lang="en-US" sz="1250">
                    <a:solidFill>
                      <a:srgbClr val="272525"/>
                    </a:solidFill>
                    <a:latin typeface="Montserrat" pitchFamily="34" charset="0"/>
                  </a:rPr>
                  <a:t>Modern intranet with multilingual support</a:t>
                </a:r>
              </a:p>
              <a:p>
                <a:pPr marL="285750" indent="-285750">
                  <a:lnSpc>
                    <a:spcPts val="2042"/>
                  </a:lnSpc>
                  <a:buFont typeface="Arial" panose="020B0604020202020204" pitchFamily="34" charset="0"/>
                  <a:buChar char="•"/>
                </a:pPr>
                <a:endParaRPr lang="en-US" sz="1250">
                  <a:solidFill>
                    <a:srgbClr val="272525"/>
                  </a:solidFill>
                  <a:latin typeface="Montserrat" pitchFamily="34" charset="0"/>
                </a:endParaRPr>
              </a:p>
            </p:txBody>
          </p:sp>
        </p:grpSp>
      </p:grpSp>
      <p:sp>
        <p:nvSpPr>
          <p:cNvPr id="18" name="Text 16">
            <a:extLst>
              <a:ext uri="{FF2B5EF4-FFF2-40B4-BE49-F238E27FC236}">
                <a16:creationId xmlns:a16="http://schemas.microsoft.com/office/drawing/2014/main" id="{81DBA686-5067-5801-F735-476ACEEC39C4}"/>
              </a:ext>
            </a:extLst>
          </p:cNvPr>
          <p:cNvSpPr/>
          <p:nvPr/>
        </p:nvSpPr>
        <p:spPr>
          <a:xfrm>
            <a:off x="7759747" y="4837149"/>
            <a:ext cx="2066271" cy="25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</a:t>
            </a:r>
            <a:endParaRPr lang="en-US" sz="1250" b="1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DC21A477-F024-3E34-75BF-1B159CD9A0F1}"/>
              </a:ext>
            </a:extLst>
          </p:cNvPr>
          <p:cNvSpPr/>
          <p:nvPr/>
        </p:nvSpPr>
        <p:spPr>
          <a:xfrm>
            <a:off x="774830" y="1695756"/>
            <a:ext cx="10799484" cy="167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>
                <a:solidFill>
                  <a:srgbClr val="272525"/>
                </a:solidFill>
                <a:latin typeface="Montserrat" pitchFamily="34" charset="0"/>
              </a:rPr>
              <a:t>A global logistics company with 8,000+ employees across 20 countries faced inefficiencies due to decentralized document storage and siloed tools. </a:t>
            </a:r>
          </a:p>
          <a:p>
            <a:endParaRPr lang="en-US" sz="1600">
              <a:solidFill>
                <a:srgbClr val="272525"/>
              </a:solidFill>
              <a:latin typeface="Montserrat" pitchFamily="34" charset="0"/>
            </a:endParaRPr>
          </a:p>
          <a:p>
            <a:r>
              <a:rPr lang="en-US" sz="1600">
                <a:solidFill>
                  <a:srgbClr val="272525"/>
                </a:solidFill>
                <a:latin typeface="Montserrat" pitchFamily="34" charset="0"/>
              </a:rPr>
              <a:t>Poor coordination and the absence of a unified communication platform hindered cross-functional collaboration.</a:t>
            </a:r>
          </a:p>
        </p:txBody>
      </p:sp>
      <p:pic>
        <p:nvPicPr>
          <p:cNvPr id="4100" name="Picture 4" descr="SharePoint Logo, symbol, meaning ...">
            <a:extLst>
              <a:ext uri="{FF2B5EF4-FFF2-40B4-BE49-F238E27FC236}">
                <a16:creationId xmlns:a16="http://schemas.microsoft.com/office/drawing/2014/main" id="{965C8327-47F7-8F6E-BC3E-4FC7BA9C9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9" b="16839"/>
          <a:stretch/>
        </p:blipFill>
        <p:spPr bwMode="auto">
          <a:xfrm>
            <a:off x="7309699" y="5249330"/>
            <a:ext cx="1235281" cy="46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icrosoft Syntex: Enablement, Model ...">
            <a:extLst>
              <a:ext uri="{FF2B5EF4-FFF2-40B4-BE49-F238E27FC236}">
                <a16:creationId xmlns:a16="http://schemas.microsoft.com/office/drawing/2014/main" id="{3CDB04CD-2AAE-1E28-0CF7-85CFA0D22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7" t="14641" r="26627" b="12526"/>
          <a:stretch/>
        </p:blipFill>
        <p:spPr bwMode="auto">
          <a:xfrm>
            <a:off x="7753533" y="5838575"/>
            <a:ext cx="644619" cy="54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crosoft Teams Logo, symbol, meaning ...">
            <a:extLst>
              <a:ext uri="{FF2B5EF4-FFF2-40B4-BE49-F238E27FC236}">
                <a16:creationId xmlns:a16="http://schemas.microsoft.com/office/drawing/2014/main" id="{9530F246-07C7-4572-FA6D-18BB6F27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14" y="5224150"/>
            <a:ext cx="907053" cy="5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icrosoft-power-automate-logo - TechAir">
            <a:extLst>
              <a:ext uri="{FF2B5EF4-FFF2-40B4-BE49-F238E27FC236}">
                <a16:creationId xmlns:a16="http://schemas.microsoft.com/office/drawing/2014/main" id="{FA085F55-3D65-EFFB-9923-87F3EC115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816" r="-6912" b="27036"/>
          <a:stretch/>
        </p:blipFill>
        <p:spPr bwMode="auto">
          <a:xfrm>
            <a:off x="8774237" y="5279745"/>
            <a:ext cx="897530" cy="3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2F34D9E-ACF1-4059-0507-B9BE6D0D2C2A}"/>
              </a:ext>
            </a:extLst>
          </p:cNvPr>
          <p:cNvSpPr txBox="1"/>
          <p:nvPr/>
        </p:nvSpPr>
        <p:spPr>
          <a:xfrm>
            <a:off x="5384055" y="3098502"/>
            <a:ext cx="4609225" cy="134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72525"/>
                </a:solidFill>
                <a:latin typeface="Montserrat" pitchFamily="34" charset="0"/>
              </a:rPr>
              <a:t>30% </a:t>
            </a:r>
            <a:r>
              <a:rPr lang="en-US" sz="1400">
                <a:solidFill>
                  <a:srgbClr val="272525"/>
                </a:solidFill>
                <a:latin typeface="Montserrat" pitchFamily="34" charset="0"/>
              </a:rPr>
              <a:t>faster customs 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72525"/>
                </a:solidFill>
                <a:latin typeface="Montserrat" pitchFamily="34" charset="0"/>
              </a:rPr>
              <a:t>No duplicate documents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72525"/>
                </a:solidFill>
                <a:latin typeface="Montserrat" pitchFamily="34" charset="0"/>
              </a:rPr>
              <a:t>90% </a:t>
            </a:r>
            <a:r>
              <a:rPr lang="en-US" sz="1400">
                <a:solidFill>
                  <a:srgbClr val="272525"/>
                </a:solidFill>
                <a:latin typeface="Montserrat" pitchFamily="34" charset="0"/>
              </a:rPr>
              <a:t>employee engagement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72525"/>
                </a:solidFill>
                <a:latin typeface="Montserrat" pitchFamily="34" charset="0"/>
              </a:rPr>
              <a:t>Better customer satisfaction</a:t>
            </a:r>
          </a:p>
        </p:txBody>
      </p:sp>
      <p:sp>
        <p:nvSpPr>
          <p:cNvPr id="39" name="Shape 2">
            <a:extLst>
              <a:ext uri="{FF2B5EF4-FFF2-40B4-BE49-F238E27FC236}">
                <a16:creationId xmlns:a16="http://schemas.microsoft.com/office/drawing/2014/main" id="{8CBDFBA3-176A-9B79-AC9F-5A508B3C1CB7}"/>
              </a:ext>
            </a:extLst>
          </p:cNvPr>
          <p:cNvSpPr/>
          <p:nvPr/>
        </p:nvSpPr>
        <p:spPr>
          <a:xfrm>
            <a:off x="5411279" y="3111782"/>
            <a:ext cx="3745421" cy="1514767"/>
          </a:xfrm>
          <a:prstGeom prst="roundRect">
            <a:avLst>
              <a:gd name="adj" fmla="val 400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AE" sz="1200"/>
          </a:p>
        </p:txBody>
      </p:sp>
      <p:pic>
        <p:nvPicPr>
          <p:cNvPr id="6148" name="Picture 4" descr="Active Directory Logo PNG Vector SVG ...">
            <a:extLst>
              <a:ext uri="{FF2B5EF4-FFF2-40B4-BE49-F238E27FC236}">
                <a16:creationId xmlns:a16="http://schemas.microsoft.com/office/drawing/2014/main" id="{C9A94880-34E6-D437-F516-58F38A7A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14" y="5977745"/>
            <a:ext cx="1495367" cy="24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wer Apps | LinkedIn">
            <a:extLst>
              <a:ext uri="{FF2B5EF4-FFF2-40B4-BE49-F238E27FC236}">
                <a16:creationId xmlns:a16="http://schemas.microsoft.com/office/drawing/2014/main" id="{CF30A280-DD08-B8C9-F005-20BC62D8B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980" y="5731211"/>
            <a:ext cx="1060485" cy="58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ower BI - Microsoft Logo PNG Vector ...">
            <a:extLst>
              <a:ext uri="{FF2B5EF4-FFF2-40B4-BE49-F238E27FC236}">
                <a16:creationId xmlns:a16="http://schemas.microsoft.com/office/drawing/2014/main" id="{FB112719-7D99-1554-C846-3F6649D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068" y="5635057"/>
            <a:ext cx="802322" cy="81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icrosoft Forms: Your Solution to ...">
            <a:extLst>
              <a:ext uri="{FF2B5EF4-FFF2-40B4-BE49-F238E27FC236}">
                <a16:creationId xmlns:a16="http://schemas.microsoft.com/office/drawing/2014/main" id="{DDD5FEF7-C162-F7F7-C7D4-B2791024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211" y="5156619"/>
            <a:ext cx="682035" cy="58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5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D9E3BF-56D2-02DE-17C1-DA60EB05A22E}"/>
              </a:ext>
            </a:extLst>
          </p:cNvPr>
          <p:cNvGrpSpPr/>
          <p:nvPr/>
        </p:nvGrpSpPr>
        <p:grpSpPr>
          <a:xfrm>
            <a:off x="8391433" y="4648066"/>
            <a:ext cx="2770968" cy="1797933"/>
            <a:chOff x="10219325" y="1976372"/>
            <a:chExt cx="3325162" cy="2157519"/>
          </a:xfrm>
        </p:grpSpPr>
        <p:pic>
          <p:nvPicPr>
            <p:cNvPr id="1032" name="Picture 8" descr="Power BI Logo, symbol, meaning, history ...">
              <a:extLst>
                <a:ext uri="{FF2B5EF4-FFF2-40B4-BE49-F238E27FC236}">
                  <a16:creationId xmlns:a16="http://schemas.microsoft.com/office/drawing/2014/main" id="{191847CE-CD4F-4196-F326-13C8DEB43E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7981" y="3289293"/>
              <a:ext cx="1508211" cy="844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B7E9412-6816-E616-C255-BE2217D92BDA}"/>
                </a:ext>
              </a:extLst>
            </p:cNvPr>
            <p:cNvSpPr/>
            <p:nvPr/>
          </p:nvSpPr>
          <p:spPr>
            <a:xfrm>
              <a:off x="10526217" y="1976372"/>
              <a:ext cx="3018270" cy="2801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anchor="ctr">
              <a:spAutoFit/>
            </a:bodyPr>
            <a:lstStyle/>
            <a:p>
              <a:pPr marL="171439" indent="-171439" defTabSz="685756">
                <a:spcAft>
                  <a:spcPts val="169"/>
                </a:spcAft>
                <a:defRPr/>
              </a:pPr>
              <a:r>
                <a:rPr lang="en-US" sz="917" b="1" kern="0" cap="all">
                  <a:solidFill>
                    <a:srgbClr val="E11B22"/>
                  </a:solidFill>
                  <a:latin typeface="Poppins" pitchFamily="2" charset="77"/>
                  <a:cs typeface="Poppins" pitchFamily="2" charset="77"/>
                </a:rPr>
                <a:t>TECHNOLOGIES USED</a:t>
              </a:r>
            </a:p>
          </p:txBody>
        </p:sp>
        <p:pic>
          <p:nvPicPr>
            <p:cNvPr id="1026" name="Picture 2" descr="How to Use WordPress with React to Build a Modern Web App">
              <a:extLst>
                <a:ext uri="{FF2B5EF4-FFF2-40B4-BE49-F238E27FC236}">
                  <a16:creationId xmlns:a16="http://schemas.microsoft.com/office/drawing/2014/main" id="{90FC0802-50E8-4676-FAB9-DA83F9E91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9325" y="2281929"/>
              <a:ext cx="2800078" cy="117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icrosoft Azure - VaiSulWeb">
              <a:extLst>
                <a:ext uri="{FF2B5EF4-FFF2-40B4-BE49-F238E27FC236}">
                  <a16:creationId xmlns:a16="http://schemas.microsoft.com/office/drawing/2014/main" id="{0EF62E15-C248-D184-A411-7C026B60F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0019" y="3376863"/>
              <a:ext cx="737937" cy="737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Al Nabooda Automobiles">
            <a:extLst>
              <a:ext uri="{FF2B5EF4-FFF2-40B4-BE49-F238E27FC236}">
                <a16:creationId xmlns:a16="http://schemas.microsoft.com/office/drawing/2014/main" id="{97E2AC31-E47B-5E37-4EBC-7C10301D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231" y="1496274"/>
            <a:ext cx="2370667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4B8508-0A1E-08A2-E662-84C886EE68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l="38814" t="12158" b="47043"/>
          <a:stretch/>
        </p:blipFill>
        <p:spPr>
          <a:xfrm>
            <a:off x="0" y="-1"/>
            <a:ext cx="3716406" cy="23105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BA5BEC-65BF-42C7-7D7E-4942E8F22A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234" r="37076" b="-1"/>
          <a:stretch/>
        </p:blipFill>
        <p:spPr>
          <a:xfrm>
            <a:off x="10805160" y="1"/>
            <a:ext cx="1386840" cy="1625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78249-3DED-0C6B-3947-B9F046734111}"/>
              </a:ext>
            </a:extLst>
          </p:cNvPr>
          <p:cNvSpPr txBox="1"/>
          <p:nvPr/>
        </p:nvSpPr>
        <p:spPr>
          <a:xfrm>
            <a:off x="75072" y="350321"/>
            <a:ext cx="11999578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2"/>
            <a:r>
              <a:rPr lang="en-US" sz="2333">
                <a:solidFill>
                  <a:srgbClr val="007DD6"/>
                </a:solidFill>
                <a:latin typeface="Poppins" pitchFamily="2" charset="77"/>
                <a:cs typeface="Poppins" pitchFamily="2" charset="77"/>
              </a:rPr>
              <a:t>IDC and Al Nabooda Affinity Program for Enterprises</a:t>
            </a:r>
          </a:p>
        </p:txBody>
      </p:sp>
      <p:sp>
        <p:nvSpPr>
          <p:cNvPr id="4" name="Right Triangle 30">
            <a:extLst>
              <a:ext uri="{FF2B5EF4-FFF2-40B4-BE49-F238E27FC236}">
                <a16:creationId xmlns:a16="http://schemas.microsoft.com/office/drawing/2014/main" id="{1C9F72F3-B102-F6AD-D951-2F3BFBE7066E}"/>
              </a:ext>
            </a:extLst>
          </p:cNvPr>
          <p:cNvSpPr/>
          <p:nvPr/>
        </p:nvSpPr>
        <p:spPr>
          <a:xfrm flipH="1">
            <a:off x="503314" y="1520053"/>
            <a:ext cx="89869" cy="9345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63">
              <a:defRPr/>
            </a:pPr>
            <a:endParaRPr lang="en-US" sz="1167" kern="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ight Triangle 30">
            <a:extLst>
              <a:ext uri="{FF2B5EF4-FFF2-40B4-BE49-F238E27FC236}">
                <a16:creationId xmlns:a16="http://schemas.microsoft.com/office/drawing/2014/main" id="{D1B1A524-1155-E0D4-D0F6-59841F6B66E1}"/>
              </a:ext>
            </a:extLst>
          </p:cNvPr>
          <p:cNvSpPr/>
          <p:nvPr/>
        </p:nvSpPr>
        <p:spPr>
          <a:xfrm flipH="1">
            <a:off x="3221503" y="1520052"/>
            <a:ext cx="89869" cy="9345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63">
              <a:defRPr/>
            </a:pPr>
            <a:endParaRPr lang="en-US" sz="1167" kern="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Right Triangle 30">
            <a:extLst>
              <a:ext uri="{FF2B5EF4-FFF2-40B4-BE49-F238E27FC236}">
                <a16:creationId xmlns:a16="http://schemas.microsoft.com/office/drawing/2014/main" id="{DBED5FFE-22AA-A1A2-956A-4C124606C092}"/>
              </a:ext>
            </a:extLst>
          </p:cNvPr>
          <p:cNvSpPr/>
          <p:nvPr/>
        </p:nvSpPr>
        <p:spPr>
          <a:xfrm flipH="1">
            <a:off x="5977244" y="1520053"/>
            <a:ext cx="89869" cy="9345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63">
              <a:defRPr/>
            </a:pPr>
            <a:endParaRPr lang="en-US" sz="1167" kern="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5" name="Right Triangle 30">
            <a:extLst>
              <a:ext uri="{FF2B5EF4-FFF2-40B4-BE49-F238E27FC236}">
                <a16:creationId xmlns:a16="http://schemas.microsoft.com/office/drawing/2014/main" id="{B68F78B4-DF17-F741-E26E-B324C659E952}"/>
              </a:ext>
            </a:extLst>
          </p:cNvPr>
          <p:cNvSpPr/>
          <p:nvPr/>
        </p:nvSpPr>
        <p:spPr>
          <a:xfrm>
            <a:off x="2728354" y="1520053"/>
            <a:ext cx="89869" cy="9345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63">
              <a:defRPr/>
            </a:pPr>
            <a:endParaRPr lang="en-US" sz="1167" kern="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6" name="Right Triangle 30">
            <a:extLst>
              <a:ext uri="{FF2B5EF4-FFF2-40B4-BE49-F238E27FC236}">
                <a16:creationId xmlns:a16="http://schemas.microsoft.com/office/drawing/2014/main" id="{BC715530-9BD8-9E68-EA65-75ED1D0E4389}"/>
              </a:ext>
            </a:extLst>
          </p:cNvPr>
          <p:cNvSpPr/>
          <p:nvPr/>
        </p:nvSpPr>
        <p:spPr>
          <a:xfrm>
            <a:off x="5445916" y="1520053"/>
            <a:ext cx="89869" cy="9345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63">
              <a:defRPr/>
            </a:pPr>
            <a:endParaRPr lang="en-US" sz="1167" kern="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7" name="Right Triangle 30">
            <a:extLst>
              <a:ext uri="{FF2B5EF4-FFF2-40B4-BE49-F238E27FC236}">
                <a16:creationId xmlns:a16="http://schemas.microsoft.com/office/drawing/2014/main" id="{6144A390-8CE8-9240-B5B6-DCFEEE63771F}"/>
              </a:ext>
            </a:extLst>
          </p:cNvPr>
          <p:cNvSpPr/>
          <p:nvPr/>
        </p:nvSpPr>
        <p:spPr>
          <a:xfrm>
            <a:off x="8203086" y="1520053"/>
            <a:ext cx="89869" cy="9345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63">
              <a:defRPr/>
            </a:pPr>
            <a:endParaRPr lang="en-US" sz="1167" kern="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8" name="Rechteck 24">
            <a:extLst>
              <a:ext uri="{FF2B5EF4-FFF2-40B4-BE49-F238E27FC236}">
                <a16:creationId xmlns:a16="http://schemas.microsoft.com/office/drawing/2014/main" id="{FE8CF750-786B-40D2-005E-6C1C436EC9FC}"/>
              </a:ext>
            </a:extLst>
          </p:cNvPr>
          <p:cNvSpPr/>
          <p:nvPr/>
        </p:nvSpPr>
        <p:spPr>
          <a:xfrm>
            <a:off x="411289" y="1599208"/>
            <a:ext cx="2488984" cy="347472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08000" tIns="972000" rIns="72000" bIns="108000" rtlCol="0" anchor="b" anchorCtr="0"/>
          <a:lstStyle/>
          <a:p>
            <a:pPr defTabSz="914363">
              <a:lnSpc>
                <a:spcPct val="90000"/>
              </a:lnSpc>
              <a:defRPr/>
            </a:pPr>
            <a:br>
              <a:rPr lang="en-US" sz="1000" kern="0">
                <a:solidFill>
                  <a:srgbClr val="151515"/>
                </a:solidFill>
                <a:latin typeface="Poppins" pitchFamily="2" charset="77"/>
                <a:cs typeface="Poppins" pitchFamily="2" charset="77"/>
              </a:rPr>
            </a:br>
            <a:endParaRPr lang="en-US" sz="1000" kern="0">
              <a:solidFill>
                <a:srgbClr val="151515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9" name="Rechteck 24">
            <a:extLst>
              <a:ext uri="{FF2B5EF4-FFF2-40B4-BE49-F238E27FC236}">
                <a16:creationId xmlns:a16="http://schemas.microsoft.com/office/drawing/2014/main" id="{5D81D4E0-0CE9-35DD-64EA-1449C8B2F541}"/>
              </a:ext>
            </a:extLst>
          </p:cNvPr>
          <p:cNvSpPr/>
          <p:nvPr/>
        </p:nvSpPr>
        <p:spPr>
          <a:xfrm>
            <a:off x="3140299" y="1599208"/>
            <a:ext cx="2483635" cy="347472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08000" tIns="972000" rIns="72000" bIns="108000" rtlCol="0" anchor="b" anchorCtr="0"/>
          <a:lstStyle/>
          <a:p>
            <a:pPr defTabSz="914363">
              <a:lnSpc>
                <a:spcPct val="90000"/>
              </a:lnSpc>
              <a:defRPr/>
            </a:pPr>
            <a:br>
              <a:rPr lang="en-US" sz="1000" kern="0">
                <a:solidFill>
                  <a:srgbClr val="151515"/>
                </a:solidFill>
                <a:latin typeface="Poppins" pitchFamily="2" charset="77"/>
                <a:cs typeface="Poppins" pitchFamily="2" charset="77"/>
              </a:rPr>
            </a:br>
            <a:endParaRPr lang="en-US" sz="1000" kern="0">
              <a:solidFill>
                <a:srgbClr val="151515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0" name="Rechteck 24">
            <a:extLst>
              <a:ext uri="{FF2B5EF4-FFF2-40B4-BE49-F238E27FC236}">
                <a16:creationId xmlns:a16="http://schemas.microsoft.com/office/drawing/2014/main" id="{7B4B3062-ABB6-4BAF-90B3-672B9C54C7D4}"/>
              </a:ext>
            </a:extLst>
          </p:cNvPr>
          <p:cNvSpPr/>
          <p:nvPr/>
        </p:nvSpPr>
        <p:spPr>
          <a:xfrm>
            <a:off x="5863962" y="1599208"/>
            <a:ext cx="2527473" cy="347472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08000" tIns="972000" rIns="72000" bIns="108000" rtlCol="0" anchor="b" anchorCtr="0"/>
          <a:lstStyle/>
          <a:p>
            <a:pPr defTabSz="914363">
              <a:lnSpc>
                <a:spcPct val="90000"/>
              </a:lnSpc>
              <a:defRPr/>
            </a:pPr>
            <a:br>
              <a:rPr lang="en-US" sz="1000" kern="0">
                <a:solidFill>
                  <a:srgbClr val="151515"/>
                </a:solidFill>
                <a:latin typeface="Poppins" pitchFamily="2" charset="77"/>
                <a:cs typeface="Poppins" pitchFamily="2" charset="77"/>
              </a:rPr>
            </a:br>
            <a:endParaRPr lang="en-US" sz="1000" kern="0">
              <a:solidFill>
                <a:srgbClr val="151515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6E5B0D-1871-48EA-7ABF-DE0A3E515149}"/>
              </a:ext>
            </a:extLst>
          </p:cNvPr>
          <p:cNvSpPr/>
          <p:nvPr/>
        </p:nvSpPr>
        <p:spPr>
          <a:xfrm>
            <a:off x="411288" y="1960679"/>
            <a:ext cx="2483749" cy="2771143"/>
          </a:xfrm>
          <a:prstGeom prst="rect">
            <a:avLst/>
          </a:prstGeom>
        </p:spPr>
        <p:txBody>
          <a:bodyPr wrap="square" lIns="182880" tIns="0" rIns="182880" bIns="0">
            <a:spAutoFit/>
          </a:bodyPr>
          <a:lstStyle/>
          <a:p>
            <a:pPr marL="142869" indent="-142869" defTabSz="411464">
              <a:spcBef>
                <a:spcPts val="600"/>
              </a:spcBef>
              <a:buClr>
                <a:srgbClr val="3B3838"/>
              </a:buClr>
              <a:buFont typeface="Arial" panose="020B0604020202020204" pitchFamily="34" charset="0"/>
              <a:buChar char="•"/>
              <a:defRPr/>
            </a:pPr>
            <a:r>
              <a:rPr lang="en-US" sz="917" b="1">
                <a:latin typeface="Poppins" pitchFamily="2" charset="77"/>
                <a:cs typeface="Poppins" pitchFamily="2" charset="77"/>
              </a:rPr>
              <a:t>Automate Affinity Program</a:t>
            </a:r>
            <a:r>
              <a:rPr lang="en-US" sz="917">
                <a:latin typeface="Poppins" pitchFamily="2" charset="77"/>
                <a:cs typeface="Poppins" pitchFamily="2" charset="77"/>
              </a:rPr>
              <a:t>: Implement an automated system for the Affinity program to generate opportunities and deliver tailored offers to enterprise customers.</a:t>
            </a:r>
          </a:p>
          <a:p>
            <a:pPr marL="142869" indent="-142869" defTabSz="411464">
              <a:spcBef>
                <a:spcPts val="600"/>
              </a:spcBef>
              <a:buClr>
                <a:srgbClr val="3B3838"/>
              </a:buClr>
              <a:buFont typeface="Arial" panose="020B0604020202020204" pitchFamily="34" charset="0"/>
              <a:buChar char="•"/>
              <a:defRPr/>
            </a:pPr>
            <a:r>
              <a:rPr lang="en-US" sz="917" b="1">
                <a:latin typeface="Poppins" pitchFamily="2" charset="77"/>
                <a:cs typeface="Poppins" pitchFamily="2" charset="77"/>
              </a:rPr>
              <a:t>Data-Driven Strategy</a:t>
            </a:r>
            <a:r>
              <a:rPr lang="en-US" sz="917">
                <a:latin typeface="Poppins" pitchFamily="2" charset="77"/>
                <a:cs typeface="Poppins" pitchFamily="2" charset="77"/>
              </a:rPr>
              <a:t>: Develop a data-driven Affinity program to enhance revenue and increase new car sales.</a:t>
            </a:r>
          </a:p>
          <a:p>
            <a:pPr marL="142869" indent="-142869" defTabSz="411464">
              <a:spcBef>
                <a:spcPts val="600"/>
              </a:spcBef>
              <a:buClr>
                <a:srgbClr val="3B3838"/>
              </a:buClr>
              <a:buFont typeface="Arial" panose="020B0604020202020204" pitchFamily="34" charset="0"/>
              <a:buChar char="•"/>
              <a:defRPr/>
            </a:pPr>
            <a:r>
              <a:rPr lang="en-US" sz="917" b="1">
                <a:latin typeface="Poppins" pitchFamily="2" charset="77"/>
                <a:cs typeface="Poppins" pitchFamily="2" charset="77"/>
              </a:rPr>
              <a:t>Revenue and Sales Boost</a:t>
            </a:r>
            <a:r>
              <a:rPr lang="en-US" sz="917">
                <a:latin typeface="Poppins" pitchFamily="2" charset="77"/>
                <a:cs typeface="Poppins" pitchFamily="2" charset="77"/>
              </a:rPr>
              <a:t>: Utilize the Affinity program to drive higher revenue and stimulate new car sales.</a:t>
            </a:r>
          </a:p>
          <a:p>
            <a:pPr marL="142869" indent="-142869" defTabSz="411464">
              <a:spcBef>
                <a:spcPts val="600"/>
              </a:spcBef>
              <a:buClr>
                <a:srgbClr val="3B3838"/>
              </a:buClr>
              <a:buFont typeface="Arial" panose="020B0604020202020204" pitchFamily="34" charset="0"/>
              <a:buChar char="•"/>
              <a:defRPr/>
            </a:pPr>
            <a:r>
              <a:rPr lang="en-US" sz="917" b="1">
                <a:latin typeface="Poppins" pitchFamily="2" charset="77"/>
                <a:cs typeface="Poppins" pitchFamily="2" charset="77"/>
              </a:rPr>
              <a:t>Impact Analysis</a:t>
            </a:r>
            <a:r>
              <a:rPr lang="en-US" sz="917">
                <a:latin typeface="Poppins" pitchFamily="2" charset="77"/>
                <a:cs typeface="Poppins" pitchFamily="2" charset="77"/>
              </a:rPr>
              <a:t>: Use data to analyze and understand the Affinity program's impact on new car sales.</a:t>
            </a:r>
            <a:endParaRPr lang="en-US" sz="875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9CA77-F18E-3B23-B66F-D9F35A6FD463}"/>
              </a:ext>
            </a:extLst>
          </p:cNvPr>
          <p:cNvSpPr/>
          <p:nvPr/>
        </p:nvSpPr>
        <p:spPr>
          <a:xfrm>
            <a:off x="3040845" y="1919126"/>
            <a:ext cx="2721027" cy="3000821"/>
          </a:xfrm>
          <a:prstGeom prst="rect">
            <a:avLst/>
          </a:prstGeom>
        </p:spPr>
        <p:txBody>
          <a:bodyPr wrap="square" lIns="182880" tIns="0" rIns="182880" bIns="0">
            <a:spAutoFit/>
          </a:bodyPr>
          <a:lstStyle/>
          <a:p>
            <a:pPr marL="142869" indent="-142869" defTabSz="411464">
              <a:spcBef>
                <a:spcPts val="600"/>
              </a:spcBef>
              <a:buClr>
                <a:srgbClr val="3B3838"/>
              </a:buClr>
              <a:buFont typeface="Arial" panose="020B0604020202020204" pitchFamily="34" charset="0"/>
              <a:buChar char="•"/>
              <a:defRPr/>
            </a:pPr>
            <a:r>
              <a:rPr lang="en-US" sz="875" b="1">
                <a:latin typeface="Poppins" pitchFamily="2" charset="77"/>
                <a:cs typeface="Poppins" pitchFamily="2" charset="77"/>
              </a:rPr>
              <a:t>Digital Transformation</a:t>
            </a:r>
            <a:r>
              <a:rPr lang="en-US" sz="875">
                <a:latin typeface="Poppins" pitchFamily="2" charset="77"/>
                <a:cs typeface="Poppins" pitchFamily="2" charset="77"/>
              </a:rPr>
              <a:t>: Create a digitally transformed experience through a user-friendly, approval-based web application using WordPress CMS to support the Affinity program.</a:t>
            </a:r>
          </a:p>
          <a:p>
            <a:pPr marL="142869" indent="-142869" defTabSz="411464">
              <a:spcBef>
                <a:spcPts val="600"/>
              </a:spcBef>
              <a:buClr>
                <a:srgbClr val="3B3838"/>
              </a:buClr>
              <a:buFont typeface="Arial" panose="020B0604020202020204" pitchFamily="34" charset="0"/>
              <a:buChar char="•"/>
              <a:defRPr/>
            </a:pPr>
            <a:r>
              <a:rPr lang="en-US" sz="875" b="1">
                <a:latin typeface="Poppins" pitchFamily="2" charset="77"/>
                <a:cs typeface="Poppins" pitchFamily="2" charset="77"/>
              </a:rPr>
              <a:t>User Management</a:t>
            </a:r>
            <a:r>
              <a:rPr lang="en-US" sz="875">
                <a:latin typeface="Poppins" pitchFamily="2" charset="77"/>
                <a:cs typeface="Poppins" pitchFamily="2" charset="77"/>
              </a:rPr>
              <a:t>: Implement admin features for efficient user management, including roles and permissions.</a:t>
            </a:r>
          </a:p>
          <a:p>
            <a:pPr marL="142869" indent="-142869" defTabSz="411464">
              <a:spcBef>
                <a:spcPts val="600"/>
              </a:spcBef>
              <a:buClr>
                <a:srgbClr val="3B3838"/>
              </a:buClr>
              <a:buFont typeface="Arial" panose="020B0604020202020204" pitchFamily="34" charset="0"/>
              <a:buChar char="•"/>
              <a:defRPr/>
            </a:pPr>
            <a:r>
              <a:rPr lang="en-US" sz="875" b="1">
                <a:latin typeface="Poppins" pitchFamily="2" charset="77"/>
                <a:cs typeface="Poppins" pitchFamily="2" charset="77"/>
              </a:rPr>
              <a:t>Offer Management</a:t>
            </a:r>
            <a:r>
              <a:rPr lang="en-US" sz="875">
                <a:latin typeface="Poppins" pitchFamily="2" charset="77"/>
                <a:cs typeface="Poppins" pitchFamily="2" charset="77"/>
              </a:rPr>
              <a:t>: Enable the creation, publication, and modification of offers through the admin interface.</a:t>
            </a:r>
          </a:p>
          <a:p>
            <a:pPr marL="142869" indent="-142869" defTabSz="411464">
              <a:spcBef>
                <a:spcPts val="600"/>
              </a:spcBef>
              <a:buClr>
                <a:srgbClr val="3B3838"/>
              </a:buClr>
              <a:buFont typeface="Arial" panose="020B0604020202020204" pitchFamily="34" charset="0"/>
              <a:buChar char="•"/>
              <a:defRPr/>
            </a:pPr>
            <a:r>
              <a:rPr lang="en-US" sz="875" b="1">
                <a:latin typeface="Poppins" pitchFamily="2" charset="77"/>
                <a:cs typeface="Poppins" pitchFamily="2" charset="77"/>
              </a:rPr>
              <a:t>Real-Time Insights</a:t>
            </a:r>
            <a:r>
              <a:rPr lang="en-US" sz="875">
                <a:latin typeface="Poppins" pitchFamily="2" charset="77"/>
                <a:cs typeface="Poppins" pitchFamily="2" charset="77"/>
              </a:rPr>
              <a:t>: Provide real-time insights and analytics reports to monitor the program’s performance and impact.</a:t>
            </a:r>
          </a:p>
          <a:p>
            <a:pPr marL="142869" indent="-142869" defTabSz="411464">
              <a:spcBef>
                <a:spcPts val="600"/>
              </a:spcBef>
              <a:buClr>
                <a:srgbClr val="3B3838"/>
              </a:buClr>
              <a:buFont typeface="Arial" panose="020B0604020202020204" pitchFamily="34" charset="0"/>
              <a:buChar char="•"/>
              <a:defRPr/>
            </a:pPr>
            <a:r>
              <a:rPr lang="en-US" sz="875" b="1">
                <a:latin typeface="Poppins" pitchFamily="2" charset="77"/>
                <a:cs typeface="Poppins" pitchFamily="2" charset="77"/>
              </a:rPr>
              <a:t>Customization and Personalization</a:t>
            </a:r>
            <a:r>
              <a:rPr lang="en-US" sz="875">
                <a:latin typeface="Poppins" pitchFamily="2" charset="77"/>
                <a:cs typeface="Poppins" pitchFamily="2" charset="77"/>
              </a:rPr>
              <a:t>: Develop capabilities to tailor offers and communication to the specific needs and preferences of customers.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FECD52-3A5A-24D9-2EC0-A98F163A9ED6}"/>
              </a:ext>
            </a:extLst>
          </p:cNvPr>
          <p:cNvSpPr/>
          <p:nvPr/>
        </p:nvSpPr>
        <p:spPr>
          <a:xfrm>
            <a:off x="5773356" y="1919125"/>
            <a:ext cx="2721027" cy="2962349"/>
          </a:xfrm>
          <a:prstGeom prst="rect">
            <a:avLst/>
          </a:prstGeom>
        </p:spPr>
        <p:txBody>
          <a:bodyPr wrap="square" lIns="182880" tIns="0" rIns="182880" bIns="0">
            <a:spAutoFit/>
          </a:bodyPr>
          <a:lstStyle/>
          <a:p>
            <a:pPr marL="142869" indent="-142869">
              <a:buFont typeface="Arial" panose="020B0604020202020204" pitchFamily="34" charset="0"/>
              <a:buChar char="•"/>
            </a:pPr>
            <a:r>
              <a:rPr lang="en-US" sz="875" b="1">
                <a:latin typeface="Poppins" pitchFamily="2" charset="77"/>
                <a:cs typeface="Poppins" pitchFamily="2" charset="77"/>
              </a:rPr>
              <a:t>Increased Revenue</a:t>
            </a:r>
            <a:r>
              <a:rPr lang="en-US" sz="875">
                <a:latin typeface="Poppins" pitchFamily="2" charset="77"/>
                <a:cs typeface="Poppins" pitchFamily="2" charset="77"/>
              </a:rPr>
              <a:t>: Achieve a 20% increase in revenue from new car sales through targeted offers and promotions within the Affinity program.</a:t>
            </a:r>
          </a:p>
          <a:p>
            <a:pPr marL="142869" indent="-142869">
              <a:buFont typeface="Arial" panose="020B0604020202020204" pitchFamily="34" charset="0"/>
              <a:buChar char="•"/>
            </a:pPr>
            <a:r>
              <a:rPr lang="en-US" sz="875" b="1">
                <a:latin typeface="Poppins" pitchFamily="2" charset="77"/>
                <a:cs typeface="Poppins" pitchFamily="2" charset="77"/>
              </a:rPr>
              <a:t>Higher Customer Engagement</a:t>
            </a:r>
            <a:r>
              <a:rPr lang="en-US" sz="875">
                <a:latin typeface="Poppins" pitchFamily="2" charset="77"/>
                <a:cs typeface="Poppins" pitchFamily="2" charset="77"/>
              </a:rPr>
              <a:t>: Attain a 30% improvement in enterprise customer engagement rates as measured by participation in the Affinity program and interactions with personalized offers.</a:t>
            </a:r>
          </a:p>
          <a:p>
            <a:pPr marL="142869" indent="-142869">
              <a:buFont typeface="Arial" panose="020B0604020202020204" pitchFamily="34" charset="0"/>
              <a:buChar char="•"/>
            </a:pPr>
            <a:r>
              <a:rPr lang="en-US" sz="875" b="1">
                <a:latin typeface="Poppins" pitchFamily="2" charset="77"/>
                <a:cs typeface="Poppins" pitchFamily="2" charset="77"/>
              </a:rPr>
              <a:t>Improved Conversion Rates</a:t>
            </a:r>
            <a:r>
              <a:rPr lang="en-US" sz="875">
                <a:latin typeface="Poppins" pitchFamily="2" charset="77"/>
                <a:cs typeface="Poppins" pitchFamily="2" charset="77"/>
              </a:rPr>
              <a:t>: Boost conversion rates by 25% for leads generated through the Affinity program, translating into a higher number of new car sales.</a:t>
            </a:r>
          </a:p>
          <a:p>
            <a:pPr marL="142869" indent="-142869">
              <a:buFont typeface="Arial" panose="020B0604020202020204" pitchFamily="34" charset="0"/>
              <a:buChar char="•"/>
            </a:pPr>
            <a:r>
              <a:rPr lang="en-US" sz="875" b="1">
                <a:latin typeface="Poppins" pitchFamily="2" charset="77"/>
                <a:cs typeface="Poppins" pitchFamily="2" charset="77"/>
              </a:rPr>
              <a:t>Enhanced Customer Retention</a:t>
            </a:r>
            <a:r>
              <a:rPr lang="en-US" sz="875">
                <a:latin typeface="Poppins" pitchFamily="2" charset="77"/>
                <a:cs typeface="Poppins" pitchFamily="2" charset="77"/>
              </a:rPr>
              <a:t>: Achieve a 15% increase in customer retention rates among enterprise customers participating in the Affinity program, as tracked by repeat purchases and continued program participation.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68B6B9-8A67-2E31-B9F7-9AAAA2D068C7}"/>
              </a:ext>
            </a:extLst>
          </p:cNvPr>
          <p:cNvSpPr/>
          <p:nvPr/>
        </p:nvSpPr>
        <p:spPr>
          <a:xfrm>
            <a:off x="411288" y="5418363"/>
            <a:ext cx="1409971" cy="1030213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accent1"/>
            </a:solidFill>
            <a:prstDash val="sysDash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63">
              <a:defRPr/>
            </a:pPr>
            <a:r>
              <a:rPr lang="en-US" sz="875" b="1" kern="0">
                <a:solidFill>
                  <a:prstClr val="black">
                    <a:lumMod val="65000"/>
                    <a:lumOff val="35000"/>
                  </a:prstClr>
                </a:solidFill>
                <a:latin typeface="Poppins" pitchFamily="2" charset="77"/>
                <a:cs typeface="Poppins" pitchFamily="2" charset="77"/>
              </a:rPr>
              <a:t>Major Global Brand</a:t>
            </a:r>
          </a:p>
          <a:p>
            <a:pPr algn="ctr" defTabSz="914363">
              <a:defRPr/>
            </a:pPr>
            <a:r>
              <a:rPr lang="en-US" sz="875" b="1" kern="0">
                <a:solidFill>
                  <a:prstClr val="black">
                    <a:lumMod val="65000"/>
                    <a:lumOff val="35000"/>
                  </a:prstClr>
                </a:solidFill>
                <a:latin typeface="Poppins" pitchFamily="2" charset="77"/>
                <a:cs typeface="Poppins" pitchFamily="2" charset="77"/>
              </a:rPr>
              <a:t>($40B+  Revenue)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727B9-D207-0868-9AAE-5A4A64063448}"/>
              </a:ext>
            </a:extLst>
          </p:cNvPr>
          <p:cNvSpPr/>
          <p:nvPr/>
        </p:nvSpPr>
        <p:spPr>
          <a:xfrm>
            <a:off x="2053831" y="5418363"/>
            <a:ext cx="1409971" cy="1030213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accent1"/>
            </a:solidFill>
            <a:prstDash val="sysDash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63">
              <a:defRPr/>
            </a:pPr>
            <a:r>
              <a:rPr lang="en-US" sz="875" b="1" kern="0">
                <a:solidFill>
                  <a:prstClr val="black">
                    <a:lumMod val="65000"/>
                    <a:lumOff val="35000"/>
                  </a:prstClr>
                </a:solidFill>
                <a:latin typeface="Poppins" pitchFamily="2" charset="77"/>
                <a:cs typeface="Poppins" pitchFamily="2" charset="77"/>
              </a:rPr>
              <a:t>Automated Affinity Program, Real-time reporting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4929E8-430F-1A51-E6F4-706D71646429}"/>
              </a:ext>
            </a:extLst>
          </p:cNvPr>
          <p:cNvSpPr/>
          <p:nvPr/>
        </p:nvSpPr>
        <p:spPr>
          <a:xfrm>
            <a:off x="3696374" y="5418363"/>
            <a:ext cx="1409971" cy="1030213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accent1"/>
            </a:solidFill>
            <a:prstDash val="sysDash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45720" tIns="45720" rIns="45720" bIns="45720" rtlCol="0" anchor="ctr"/>
          <a:lstStyle/>
          <a:p>
            <a:pPr algn="ctr" defTabSz="914363">
              <a:defRPr/>
            </a:pPr>
            <a:r>
              <a:rPr lang="en-US" sz="833" b="1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Rapid, scalable and elastic infrastructure</a:t>
            </a:r>
            <a:endParaRPr lang="en-US" sz="150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2" name="Round Same Side Corner Rectangle 14">
            <a:extLst>
              <a:ext uri="{FF2B5EF4-FFF2-40B4-BE49-F238E27FC236}">
                <a16:creationId xmlns:a16="http://schemas.microsoft.com/office/drawing/2014/main" id="{5DFCBFA0-9C52-2DA5-B646-DF05D0FDB928}"/>
              </a:ext>
            </a:extLst>
          </p:cNvPr>
          <p:cNvSpPr/>
          <p:nvPr/>
        </p:nvSpPr>
        <p:spPr>
          <a:xfrm>
            <a:off x="590836" y="1520053"/>
            <a:ext cx="2138207" cy="338056"/>
          </a:xfrm>
          <a:prstGeom prst="round2SameRect">
            <a:avLst>
              <a:gd name="adj1" fmla="val 0"/>
              <a:gd name="adj2" fmla="val 23841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1439" indent="-171439" algn="ctr" defTabSz="685756">
              <a:spcAft>
                <a:spcPts val="169"/>
              </a:spcAft>
              <a:defRPr/>
            </a:pPr>
            <a:r>
              <a:rPr lang="en-US" sz="917" b="1" kern="0" cap="all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Opportunity</a:t>
            </a:r>
          </a:p>
        </p:txBody>
      </p:sp>
      <p:sp>
        <p:nvSpPr>
          <p:cNvPr id="53" name="Round Same Side Corner Rectangle 14">
            <a:extLst>
              <a:ext uri="{FF2B5EF4-FFF2-40B4-BE49-F238E27FC236}">
                <a16:creationId xmlns:a16="http://schemas.microsoft.com/office/drawing/2014/main" id="{B21D1F96-FEC9-D4F1-CA9A-519641D28B4A}"/>
              </a:ext>
            </a:extLst>
          </p:cNvPr>
          <p:cNvSpPr/>
          <p:nvPr/>
        </p:nvSpPr>
        <p:spPr>
          <a:xfrm>
            <a:off x="3309027" y="1520058"/>
            <a:ext cx="2138207" cy="338056"/>
          </a:xfrm>
          <a:prstGeom prst="round2SameRect">
            <a:avLst>
              <a:gd name="adj1" fmla="val 0"/>
              <a:gd name="adj2" fmla="val 23841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1439" indent="-171439" algn="ctr" defTabSz="685756">
              <a:spcAft>
                <a:spcPts val="169"/>
              </a:spcAft>
              <a:defRPr/>
            </a:pPr>
            <a:r>
              <a:rPr lang="en-US" sz="917" b="1" kern="0" cap="all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SOLUTION</a:t>
            </a:r>
          </a:p>
        </p:txBody>
      </p:sp>
      <p:sp>
        <p:nvSpPr>
          <p:cNvPr id="54" name="Round Same Side Corner Rectangle 14">
            <a:extLst>
              <a:ext uri="{FF2B5EF4-FFF2-40B4-BE49-F238E27FC236}">
                <a16:creationId xmlns:a16="http://schemas.microsoft.com/office/drawing/2014/main" id="{24E6E855-BF42-7D96-BA56-A065C14C6C1C}"/>
              </a:ext>
            </a:extLst>
          </p:cNvPr>
          <p:cNvSpPr/>
          <p:nvPr/>
        </p:nvSpPr>
        <p:spPr>
          <a:xfrm>
            <a:off x="6064765" y="1520053"/>
            <a:ext cx="2138208" cy="338056"/>
          </a:xfrm>
          <a:prstGeom prst="round2SameRect">
            <a:avLst>
              <a:gd name="adj1" fmla="val 0"/>
              <a:gd name="adj2" fmla="val 23841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171439" indent="-171439" algn="ctr" defTabSz="685756">
              <a:spcAft>
                <a:spcPts val="169"/>
              </a:spcAft>
              <a:defRPr/>
            </a:pPr>
            <a:r>
              <a:rPr lang="en-US" sz="917" b="1" kern="0" cap="all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BUSINESS OUTCOMES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15EE4C2-96B3-8EA4-7B91-B926F65FA82B}"/>
              </a:ext>
            </a:extLst>
          </p:cNvPr>
          <p:cNvSpPr/>
          <p:nvPr/>
        </p:nvSpPr>
        <p:spPr>
          <a:xfrm>
            <a:off x="5332884" y="5418361"/>
            <a:ext cx="1409971" cy="1030213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accent1"/>
            </a:solidFill>
            <a:prstDash val="sysDash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63">
              <a:defRPr/>
            </a:pPr>
            <a:r>
              <a:rPr lang="en-US" sz="875" b="1" kern="0">
                <a:solidFill>
                  <a:prstClr val="black">
                    <a:lumMod val="65000"/>
                    <a:lumOff val="35000"/>
                  </a:prstClr>
                </a:solidFill>
                <a:latin typeface="Poppins" pitchFamily="2" charset="77"/>
                <a:cs typeface="Poppins" pitchFamily="2" charset="77"/>
              </a:rPr>
              <a:t>Agile Delivery Methodology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EBFA624-E9B0-E2B0-0B85-9B680CDF7D55}"/>
              </a:ext>
            </a:extLst>
          </p:cNvPr>
          <p:cNvSpPr/>
          <p:nvPr/>
        </p:nvSpPr>
        <p:spPr>
          <a:xfrm>
            <a:off x="6981462" y="5405293"/>
            <a:ext cx="1409971" cy="1030213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accent1"/>
            </a:solidFill>
            <a:prstDash val="sysDash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914363">
              <a:defRPr/>
            </a:pPr>
            <a:r>
              <a:rPr lang="en-US" sz="875" b="1" kern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8 Sprints in 2 months</a:t>
            </a:r>
          </a:p>
        </p:txBody>
      </p:sp>
      <p:pic>
        <p:nvPicPr>
          <p:cNvPr id="7" name="Picture 4" descr="Audi logo | Audi MediaCenter">
            <a:extLst>
              <a:ext uri="{FF2B5EF4-FFF2-40B4-BE49-F238E27FC236}">
                <a16:creationId xmlns:a16="http://schemas.microsoft.com/office/drawing/2014/main" id="{4D4D9B23-30A2-D3D3-FDF4-DD1DCFC7A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" t="18636" r="10419" b="25380"/>
          <a:stretch/>
        </p:blipFill>
        <p:spPr bwMode="auto">
          <a:xfrm>
            <a:off x="10061653" y="1973242"/>
            <a:ext cx="2014351" cy="133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42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6">
            <a:extLst>
              <a:ext uri="{FF2B5EF4-FFF2-40B4-BE49-F238E27FC236}">
                <a16:creationId xmlns:a16="http://schemas.microsoft.com/office/drawing/2014/main" id="{CBB75506-46CF-56D7-EEBB-A4A91B5890F5}"/>
              </a:ext>
            </a:extLst>
          </p:cNvPr>
          <p:cNvSpPr txBox="1">
            <a:spLocks/>
          </p:cNvSpPr>
          <p:nvPr/>
        </p:nvSpPr>
        <p:spPr>
          <a:xfrm>
            <a:off x="3931096" y="116878"/>
            <a:ext cx="4751294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lnSpc>
                <a:spcPct val="100000"/>
              </a:lnSpc>
              <a:spcBef>
                <a:spcPts val="0"/>
              </a:spcBef>
            </a:pPr>
            <a:r>
              <a:rPr lang="en-GB" sz="2400" b="1">
                <a:solidFill>
                  <a:srgbClr val="162143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Case Study </a:t>
            </a:r>
            <a:r>
              <a:rPr lang="en-US" sz="2400" b="1">
                <a:solidFill>
                  <a:srgbClr val="114A8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| </a:t>
            </a:r>
            <a:r>
              <a:rPr lang="en-US" sz="2400" b="1" err="1">
                <a:solidFill>
                  <a:srgbClr val="114A8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Markolines</a:t>
            </a:r>
            <a:endParaRPr lang="en-US" sz="2400" b="1">
              <a:solidFill>
                <a:srgbClr val="114A8A"/>
              </a:solidFill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F6CBDC-1432-80FA-B2BC-481DBD8FC26C}"/>
              </a:ext>
            </a:extLst>
          </p:cNvPr>
          <p:cNvSpPr/>
          <p:nvPr/>
        </p:nvSpPr>
        <p:spPr>
          <a:xfrm>
            <a:off x="537882" y="3673997"/>
            <a:ext cx="199913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>
            <a:spAutoFit/>
          </a:bodyPr>
          <a:lstStyle/>
          <a:p>
            <a:pPr marL="171446" marR="0" lvl="0" indent="-171446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all" spc="0" normalizeH="0" baseline="0" noProof="0">
                <a:ln>
                  <a:noFill/>
                </a:ln>
                <a:solidFill>
                  <a:srgbClr val="E11B2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TECHNOLOGIES USED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17E255-A536-B507-D09F-2569A840D4A4}"/>
              </a:ext>
            </a:extLst>
          </p:cNvPr>
          <p:cNvCxnSpPr/>
          <p:nvPr/>
        </p:nvCxnSpPr>
        <p:spPr>
          <a:xfrm>
            <a:off x="251012" y="3512547"/>
            <a:ext cx="2572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0A2AFB6-8937-E9A7-4278-112D1D561713}"/>
              </a:ext>
            </a:extLst>
          </p:cNvPr>
          <p:cNvGrpSpPr/>
          <p:nvPr/>
        </p:nvGrpSpPr>
        <p:grpSpPr>
          <a:xfrm>
            <a:off x="798777" y="2332000"/>
            <a:ext cx="1440182" cy="931856"/>
            <a:chOff x="773204" y="2091434"/>
            <a:chExt cx="1592356" cy="1030320"/>
          </a:xfrm>
        </p:grpSpPr>
        <p:pic>
          <p:nvPicPr>
            <p:cNvPr id="6" name="Picture 2" descr="Markolines Traffic Controls IPO Date, Price, GMP, Details">
              <a:extLst>
                <a:ext uri="{FF2B5EF4-FFF2-40B4-BE49-F238E27FC236}">
                  <a16:creationId xmlns:a16="http://schemas.microsoft.com/office/drawing/2014/main" id="{D44D712D-8830-0F38-F83A-88C95CFA79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4" t="41827"/>
            <a:stretch/>
          </p:blipFill>
          <p:spPr bwMode="auto">
            <a:xfrm>
              <a:off x="773204" y="2858669"/>
              <a:ext cx="1592356" cy="263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3F3D091-57EF-78FD-3560-201704158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t="5059" b="5059"/>
            <a:stretch/>
          </p:blipFill>
          <p:spPr bwMode="auto">
            <a:xfrm>
              <a:off x="1227421" y="2091434"/>
              <a:ext cx="819747" cy="67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7FF5D19-1262-19C5-5FDB-F4DA76EE42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5254" y="4108736"/>
            <a:ext cx="684387" cy="68438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EBD250A-E012-FBD1-E9DE-966E777213F9}"/>
              </a:ext>
            </a:extLst>
          </p:cNvPr>
          <p:cNvGrpSpPr/>
          <p:nvPr/>
        </p:nvGrpSpPr>
        <p:grpSpPr>
          <a:xfrm>
            <a:off x="3127643" y="710979"/>
            <a:ext cx="2806992" cy="5436041"/>
            <a:chOff x="236584" y="830218"/>
            <a:chExt cx="2979910" cy="577594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55A2D03-5796-3998-C159-576B44CA1039}"/>
                </a:ext>
              </a:extLst>
            </p:cNvPr>
            <p:cNvSpPr/>
            <p:nvPr/>
          </p:nvSpPr>
          <p:spPr>
            <a:xfrm>
              <a:off x="236584" y="830218"/>
              <a:ext cx="2979910" cy="5775946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4810C4-B372-D792-A15E-187C96732E7B}"/>
                </a:ext>
              </a:extLst>
            </p:cNvPr>
            <p:cNvGrpSpPr/>
            <p:nvPr/>
          </p:nvGrpSpPr>
          <p:grpSpPr>
            <a:xfrm>
              <a:off x="381643" y="1012037"/>
              <a:ext cx="2702180" cy="5427143"/>
              <a:chOff x="507149" y="1012037"/>
              <a:chExt cx="2702180" cy="5427143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CBCA7A2-661B-6729-B4DC-DEFBA4157C0B}"/>
                  </a:ext>
                </a:extLst>
              </p:cNvPr>
              <p:cNvSpPr/>
              <p:nvPr/>
            </p:nvSpPr>
            <p:spPr>
              <a:xfrm>
                <a:off x="545217" y="1012037"/>
                <a:ext cx="2606677" cy="5427143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91C6EBA-0568-E645-A33E-C936B313FB19}"/>
                  </a:ext>
                </a:extLst>
              </p:cNvPr>
              <p:cNvSpPr/>
              <p:nvPr/>
            </p:nvSpPr>
            <p:spPr>
              <a:xfrm>
                <a:off x="507149" y="1625246"/>
                <a:ext cx="2702180" cy="4105071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defTabSz="411480">
                  <a:lnSpc>
                    <a:spcPct val="120000"/>
                  </a:lnSpc>
                  <a:buClr>
                    <a:srgbClr val="3B3838"/>
                  </a:buClr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The business challenge expressed was to make the organization digitally transformed by implementing the 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SAP™ Business </a:t>
                </a:r>
                <a:r>
                  <a:rPr lang="en-US" sz="1000" err="1">
                    <a:latin typeface="Montserrat SemiBold" panose="00000700000000000000" pitchFamily="2" charset="0"/>
                    <a:cs typeface="Arial" panose="020B0604020202020204" pitchFamily="34" charset="0"/>
                  </a:rPr>
                  <a:t>ByDesign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®</a:t>
                </a:r>
              </a:p>
              <a:p>
                <a:pPr defTabSz="411480">
                  <a:lnSpc>
                    <a:spcPct val="120000"/>
                  </a:lnSpc>
                  <a:buClr>
                    <a:srgbClr val="3B3838"/>
                  </a:buClr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R="0" lvl="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Our qualified resources engaged in planning, designing, developing, and implementing various work packages associated with the modules outlined below:</a:t>
                </a:r>
              </a:p>
              <a:p>
                <a:pPr marL="171450" marR="0" lvl="0" indent="-17145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171450" marR="0" lvl="0" indent="-17145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Finance, Accounts, &amp; Taxation</a:t>
                </a:r>
              </a:p>
              <a:p>
                <a:pPr marL="171450" marR="0" lvl="0" indent="-17145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Human Resource Management</a:t>
                </a:r>
              </a:p>
              <a:p>
                <a:pPr marL="171450" marR="0" lvl="0" indent="-17145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Business Development and Sales</a:t>
                </a:r>
              </a:p>
              <a:p>
                <a:pPr marL="171450" marR="0" lvl="0" indent="-17145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Procurement</a:t>
                </a:r>
              </a:p>
              <a:p>
                <a:pPr marL="171450" marR="0" lvl="0" indent="-17145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Store Management</a:t>
                </a:r>
              </a:p>
              <a:p>
                <a:pPr marL="171450" marR="0" lvl="0" indent="-17145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Project Management</a:t>
                </a:r>
              </a:p>
              <a:p>
                <a:pPr marL="171450" marR="0" lvl="0" indent="-17145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Reporting &amp; Analytics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104C33-BD4C-0AC3-EEB6-0BC78F96EA99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Opportunity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326A88-9138-2257-FE54-E15233FDF4D9}"/>
              </a:ext>
            </a:extLst>
          </p:cNvPr>
          <p:cNvGrpSpPr/>
          <p:nvPr/>
        </p:nvGrpSpPr>
        <p:grpSpPr>
          <a:xfrm>
            <a:off x="6130819" y="710979"/>
            <a:ext cx="2806992" cy="5707750"/>
            <a:chOff x="236584" y="830218"/>
            <a:chExt cx="2979910" cy="5961991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9E95CBF-7BD2-24AB-5640-1AEF99F433C5}"/>
                </a:ext>
              </a:extLst>
            </p:cNvPr>
            <p:cNvSpPr/>
            <p:nvPr/>
          </p:nvSpPr>
          <p:spPr>
            <a:xfrm>
              <a:off x="236584" y="830218"/>
              <a:ext cx="2979910" cy="5961991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39C3B72-1531-F18F-6040-1C63081E040B}"/>
                </a:ext>
              </a:extLst>
            </p:cNvPr>
            <p:cNvGrpSpPr/>
            <p:nvPr/>
          </p:nvGrpSpPr>
          <p:grpSpPr>
            <a:xfrm>
              <a:off x="322453" y="1012036"/>
              <a:ext cx="2799438" cy="5631488"/>
              <a:chOff x="447959" y="1012036"/>
              <a:chExt cx="2799438" cy="5631488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D2263407-D4DC-B325-0755-A255BFE023AD}"/>
                  </a:ext>
                </a:extLst>
              </p:cNvPr>
              <p:cNvSpPr/>
              <p:nvPr/>
            </p:nvSpPr>
            <p:spPr>
              <a:xfrm>
                <a:off x="545217" y="1012036"/>
                <a:ext cx="2606677" cy="5631487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72B8F18-8B7F-953E-04BD-06548C60BDB7}"/>
                  </a:ext>
                </a:extLst>
              </p:cNvPr>
              <p:cNvSpPr/>
              <p:nvPr/>
            </p:nvSpPr>
            <p:spPr>
              <a:xfrm>
                <a:off x="447959" y="1625246"/>
                <a:ext cx="2799438" cy="5018278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950">
                    <a:latin typeface="Montserrat" panose="00000500000000000000" pitchFamily="2" charset="0"/>
                    <a:cs typeface="Arial" panose="020B0604020202020204" pitchFamily="34" charset="0"/>
                  </a:rPr>
                  <a:t>Streamlining financial processes, ensuring accuracy and compliance.</a:t>
                </a: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950">
                    <a:latin typeface="Montserrat" panose="00000500000000000000" pitchFamily="2" charset="0"/>
                    <a:cs typeface="Arial" panose="020B0604020202020204" pitchFamily="34" charset="0"/>
                  </a:rPr>
                  <a:t>Implementing a centralized accounting system for real-time financial insights.</a:t>
                </a: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950">
                    <a:latin typeface="Montserrat" panose="00000500000000000000" pitchFamily="2" charset="0"/>
                    <a:cs typeface="Arial" panose="020B0604020202020204" pitchFamily="34" charset="0"/>
                  </a:rPr>
                  <a:t>Designing a comprehensive HR module for employee lifecycle management. Automation of payroll, benefits administration, and talent acquisition processes.</a:t>
                </a: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950">
                    <a:latin typeface="Montserrat" panose="00000500000000000000" pitchFamily="2" charset="0"/>
                    <a:cs typeface="Arial" panose="020B0604020202020204" pitchFamily="34" charset="0"/>
                  </a:rPr>
                  <a:t>Integrating sales processes to improve forecasting, order fulfillment, and customer satisfaction.</a:t>
                </a: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950">
                    <a:latin typeface="Montserrat" panose="00000500000000000000" pitchFamily="2" charset="0"/>
                    <a:cs typeface="Arial" panose="020B0604020202020204" pitchFamily="34" charset="0"/>
                  </a:rPr>
                  <a:t>Developing a centralized procurement system for efficient vendor management. Automating purchase requisition, order processing, and inventory management.</a:t>
                </a: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950">
                    <a:latin typeface="Montserrat" panose="00000500000000000000" pitchFamily="2" charset="0"/>
                    <a:cs typeface="Arial" panose="020B0604020202020204" pitchFamily="34" charset="0"/>
                  </a:rPr>
                  <a:t>Developing customizable dashboards for real-time business intelligence. Incorporating advanced analytics tools for trend analysis and forecasting.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A6C2A3-F3E3-86BF-7D9B-EBFDE357B774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SOLUTION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064FEF-05FE-BE38-23BF-69742E6C1069}"/>
              </a:ext>
            </a:extLst>
          </p:cNvPr>
          <p:cNvGrpSpPr/>
          <p:nvPr/>
        </p:nvGrpSpPr>
        <p:grpSpPr>
          <a:xfrm>
            <a:off x="9133996" y="710979"/>
            <a:ext cx="2806992" cy="5436041"/>
            <a:chOff x="236584" y="830218"/>
            <a:chExt cx="2979910" cy="5775946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15DAA80-A4FC-CEF3-EABC-86FD0A48B30F}"/>
                </a:ext>
              </a:extLst>
            </p:cNvPr>
            <p:cNvSpPr/>
            <p:nvPr/>
          </p:nvSpPr>
          <p:spPr>
            <a:xfrm>
              <a:off x="236584" y="830218"/>
              <a:ext cx="2979910" cy="5775946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8D1BF9F-DF5A-01F8-B45F-DCE215DB0CFC}"/>
                </a:ext>
              </a:extLst>
            </p:cNvPr>
            <p:cNvGrpSpPr/>
            <p:nvPr/>
          </p:nvGrpSpPr>
          <p:grpSpPr>
            <a:xfrm>
              <a:off x="322453" y="1012037"/>
              <a:ext cx="2799438" cy="5427143"/>
              <a:chOff x="447959" y="1012037"/>
              <a:chExt cx="2799438" cy="5427143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ADE1CE6-4860-73F6-C446-984FC8B13CBA}"/>
                  </a:ext>
                </a:extLst>
              </p:cNvPr>
              <p:cNvSpPr/>
              <p:nvPr/>
            </p:nvSpPr>
            <p:spPr>
              <a:xfrm>
                <a:off x="545217" y="1012037"/>
                <a:ext cx="2606677" cy="5427143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678B2A8-C1EC-930F-D865-8C69D0B6362F}"/>
                  </a:ext>
                </a:extLst>
              </p:cNvPr>
              <p:cNvSpPr/>
              <p:nvPr/>
            </p:nvSpPr>
            <p:spPr>
              <a:xfrm>
                <a:off x="447959" y="1625246"/>
                <a:ext cx="2799438" cy="2927794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Reduced manual intervention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in finance, HR, procurement, and other processes, resulting in time and cost savings.</a:t>
                </a: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Improved data quality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enhances decision-making and reduces the risk of errors in financial reporting and other critical areas.</a:t>
                </a: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 b="1">
                    <a:latin typeface="Montserrat SemiBold" panose="00000700000000000000" pitchFamily="2" charset="0"/>
                    <a:cs typeface="Arial" panose="020B0604020202020204" pitchFamily="34" charset="0"/>
                  </a:rPr>
                  <a:t>Efficient lead management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and 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CRM</a:t>
                </a:r>
                <a:r>
                  <a:rPr lang="en-US" sz="1000" b="1">
                    <a:latin typeface="Montserrat" panose="00000500000000000000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contribute to increased sales effectiveness.</a:t>
                </a: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Cost analysis tools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help in optimizing procurement decisions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9EC136A-184C-97FF-D6C5-6AC49A2B3E0F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BUSINESS OUTCOMES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86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57C99E8-BB79-C828-1635-CA04B392B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25" b="225"/>
          <a:stretch/>
        </p:blipFill>
        <p:spPr bwMode="auto">
          <a:xfrm>
            <a:off x="880176" y="4047637"/>
            <a:ext cx="1314541" cy="67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CC755F62-35F8-7093-CA3E-611D51DB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95259" y="4723884"/>
            <a:ext cx="1684374" cy="48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6CACC5-1DE5-5172-6E4D-F77F282BECF5}"/>
              </a:ext>
            </a:extLst>
          </p:cNvPr>
          <p:cNvSpPr/>
          <p:nvPr/>
        </p:nvSpPr>
        <p:spPr>
          <a:xfrm>
            <a:off x="537882" y="3673997"/>
            <a:ext cx="199913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>
            <a:spAutoFit/>
          </a:bodyPr>
          <a:lstStyle/>
          <a:p>
            <a:pPr marL="171446" marR="0" lvl="0" indent="-171446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all" spc="0" normalizeH="0" baseline="0" noProof="0">
                <a:ln>
                  <a:noFill/>
                </a:ln>
                <a:solidFill>
                  <a:srgbClr val="E11B2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TECHNOLOGIES USED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21BC74-B032-9826-57EF-CB555D050F2B}"/>
              </a:ext>
            </a:extLst>
          </p:cNvPr>
          <p:cNvCxnSpPr/>
          <p:nvPr/>
        </p:nvCxnSpPr>
        <p:spPr>
          <a:xfrm>
            <a:off x="251012" y="3512547"/>
            <a:ext cx="2572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>
            <a:extLst>
              <a:ext uri="{FF2B5EF4-FFF2-40B4-BE49-F238E27FC236}">
                <a16:creationId xmlns:a16="http://schemas.microsoft.com/office/drawing/2014/main" id="{6A820F44-4732-52DF-D8F8-983BB08C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70812" y="2264352"/>
            <a:ext cx="1896112" cy="106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6">
            <a:extLst>
              <a:ext uri="{FF2B5EF4-FFF2-40B4-BE49-F238E27FC236}">
                <a16:creationId xmlns:a16="http://schemas.microsoft.com/office/drawing/2014/main" id="{9DF3545C-74B6-EABC-BDC5-D14F45DC8D41}"/>
              </a:ext>
            </a:extLst>
          </p:cNvPr>
          <p:cNvSpPr txBox="1">
            <a:spLocks/>
          </p:cNvSpPr>
          <p:nvPr/>
        </p:nvSpPr>
        <p:spPr>
          <a:xfrm>
            <a:off x="3931096" y="116878"/>
            <a:ext cx="4751294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lnSpc>
                <a:spcPct val="100000"/>
              </a:lnSpc>
              <a:spcBef>
                <a:spcPts val="0"/>
              </a:spcBef>
            </a:pPr>
            <a:r>
              <a:rPr lang="en-GB" sz="2400" b="1">
                <a:solidFill>
                  <a:srgbClr val="162143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Case Study</a:t>
            </a:r>
            <a:r>
              <a:rPr lang="en-US" sz="2400" b="1">
                <a:solidFill>
                  <a:srgbClr val="114A8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| Etihad</a:t>
            </a:r>
            <a:endParaRPr lang="en-US" sz="2400" b="1">
              <a:solidFill>
                <a:srgbClr val="114A8A"/>
              </a:solidFill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8A21D7-AA5C-D279-1564-E2F793A345E4}"/>
              </a:ext>
            </a:extLst>
          </p:cNvPr>
          <p:cNvGrpSpPr/>
          <p:nvPr/>
        </p:nvGrpSpPr>
        <p:grpSpPr>
          <a:xfrm>
            <a:off x="3127643" y="710979"/>
            <a:ext cx="2806992" cy="5436041"/>
            <a:chOff x="236584" y="830218"/>
            <a:chExt cx="2979910" cy="57759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8962989-C2B2-EFC5-A855-E2F9773E9364}"/>
                </a:ext>
              </a:extLst>
            </p:cNvPr>
            <p:cNvSpPr/>
            <p:nvPr/>
          </p:nvSpPr>
          <p:spPr>
            <a:xfrm>
              <a:off x="236584" y="830218"/>
              <a:ext cx="2979910" cy="5775946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D55BC-C27B-0AF1-51B7-5B21ADC9408C}"/>
                </a:ext>
              </a:extLst>
            </p:cNvPr>
            <p:cNvGrpSpPr/>
            <p:nvPr/>
          </p:nvGrpSpPr>
          <p:grpSpPr>
            <a:xfrm>
              <a:off x="329814" y="1012037"/>
              <a:ext cx="2754009" cy="5427143"/>
              <a:chOff x="455320" y="1012037"/>
              <a:chExt cx="2754009" cy="54271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674E08A-A673-BD45-FE26-DA90AEB1621B}"/>
                  </a:ext>
                </a:extLst>
              </p:cNvPr>
              <p:cNvSpPr/>
              <p:nvPr/>
            </p:nvSpPr>
            <p:spPr>
              <a:xfrm>
                <a:off x="545217" y="1012037"/>
                <a:ext cx="2606677" cy="5427143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6DA31E-4D4D-4A4B-7049-580F9A6D5E7A}"/>
                  </a:ext>
                </a:extLst>
              </p:cNvPr>
              <p:cNvSpPr/>
              <p:nvPr/>
            </p:nvSpPr>
            <p:spPr>
              <a:xfrm>
                <a:off x="455320" y="1625246"/>
                <a:ext cx="2754009" cy="2927794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144000" indent="-1440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A leading enterprise in the aviation sector faced challenges in optimizing their SAP landscape, aligning it with their evolving business needs, and ensuring the seamless operation of critical business processes. </a:t>
                </a:r>
              </a:p>
              <a:p>
                <a:pPr marL="144000" indent="-1440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144000" indent="-1440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Recognizing the need for specialized SAP resources, they sought a trusted IT service provider to enhance their SAP capabilities and support ongoing digital transformation initiatives.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7059C1-810D-DE5E-D1ED-94462154D96C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Opportunity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31D2B0-123B-DB1F-3BD9-80F3005E12DF}"/>
              </a:ext>
            </a:extLst>
          </p:cNvPr>
          <p:cNvGrpSpPr/>
          <p:nvPr/>
        </p:nvGrpSpPr>
        <p:grpSpPr>
          <a:xfrm>
            <a:off x="6130819" y="710979"/>
            <a:ext cx="2806992" cy="5611137"/>
            <a:chOff x="236584" y="830218"/>
            <a:chExt cx="2979910" cy="596199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321FDC8-4480-3213-F7BE-6641D2DCB16A}"/>
                </a:ext>
              </a:extLst>
            </p:cNvPr>
            <p:cNvSpPr/>
            <p:nvPr/>
          </p:nvSpPr>
          <p:spPr>
            <a:xfrm>
              <a:off x="236584" y="830218"/>
              <a:ext cx="2979910" cy="5961991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180D57-219B-70CF-FD67-7F8088A95AF1}"/>
                </a:ext>
              </a:extLst>
            </p:cNvPr>
            <p:cNvGrpSpPr/>
            <p:nvPr/>
          </p:nvGrpSpPr>
          <p:grpSpPr>
            <a:xfrm>
              <a:off x="322454" y="1012036"/>
              <a:ext cx="2827988" cy="5631487"/>
              <a:chOff x="447960" y="1012036"/>
              <a:chExt cx="2827988" cy="5631487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BF7B57A-A9C8-ECAF-DCF7-859A200A4C05}"/>
                  </a:ext>
                </a:extLst>
              </p:cNvPr>
              <p:cNvSpPr/>
              <p:nvPr/>
            </p:nvSpPr>
            <p:spPr>
              <a:xfrm>
                <a:off x="545217" y="1012036"/>
                <a:ext cx="2606677" cy="5631487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59EC7C-FCB0-F6E3-4351-0404C897A72D}"/>
                  </a:ext>
                </a:extLst>
              </p:cNvPr>
              <p:cNvSpPr/>
              <p:nvPr/>
            </p:nvSpPr>
            <p:spPr>
              <a:xfrm>
                <a:off x="447960" y="1625246"/>
                <a:ext cx="2827988" cy="4645473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144000" indent="-1440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950">
                    <a:latin typeface="Montserrat" panose="00000500000000000000" pitchFamily="2" charset="0"/>
                    <a:cs typeface="Arial" panose="020B0604020202020204" pitchFamily="34" charset="0"/>
                  </a:rPr>
                  <a:t>As a premier IT service provider specializing in SAP solutions, we identified the unique requirements of our client and proposed a comprehensive resource augmentation strategy. Leveraging our extensive pool of SAP experts, we meticulously matched their needs with a tailored team of highly skilled professionals across various SAP domains, including SAP HANA, BASIS administration, ABAP development, Fiori, Business Warehouse, Finance, HCM, and more.</a:t>
                </a:r>
              </a:p>
              <a:p>
                <a:pPr marL="144000" indent="-1440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endParaRPr lang="en-US" sz="95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144000" indent="-1440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950">
                    <a:latin typeface="Montserrat" panose="00000500000000000000" pitchFamily="2" charset="0"/>
                    <a:cs typeface="Arial" panose="020B0604020202020204" pitchFamily="34" charset="0"/>
                  </a:rPr>
                  <a:t>Our approach focused on quality, expertise, and strategic resource allocation. We employed a rigorous recruitment process, emphasizing SAP certifications, industry experience, and deep expertise in SAP HANA, ensuring our resources were well-equipped to address the client's specific challenges.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686B8-CFFD-7F01-9C73-FF8B23D87826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SOLUTION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E96784-344A-8432-B1BD-F5531E7C0A7E}"/>
              </a:ext>
            </a:extLst>
          </p:cNvPr>
          <p:cNvGrpSpPr/>
          <p:nvPr/>
        </p:nvGrpSpPr>
        <p:grpSpPr>
          <a:xfrm>
            <a:off x="9133996" y="710979"/>
            <a:ext cx="2806992" cy="5436041"/>
            <a:chOff x="236584" y="830218"/>
            <a:chExt cx="2979910" cy="577594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323C35-8626-09A2-7BF4-B32F746727E3}"/>
                </a:ext>
              </a:extLst>
            </p:cNvPr>
            <p:cNvSpPr/>
            <p:nvPr/>
          </p:nvSpPr>
          <p:spPr>
            <a:xfrm>
              <a:off x="236584" y="830218"/>
              <a:ext cx="2979910" cy="5775946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829979-D83F-FDEF-2F7A-78DB6E15F23C}"/>
                </a:ext>
              </a:extLst>
            </p:cNvPr>
            <p:cNvGrpSpPr/>
            <p:nvPr/>
          </p:nvGrpSpPr>
          <p:grpSpPr>
            <a:xfrm>
              <a:off x="322453" y="1012037"/>
              <a:ext cx="2799438" cy="5427143"/>
              <a:chOff x="447959" y="1012037"/>
              <a:chExt cx="2799438" cy="5427143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62B9A68-8809-AF79-F1D6-3D715B2FF9F6}"/>
                  </a:ext>
                </a:extLst>
              </p:cNvPr>
              <p:cNvSpPr/>
              <p:nvPr/>
            </p:nvSpPr>
            <p:spPr>
              <a:xfrm>
                <a:off x="545217" y="1012037"/>
                <a:ext cx="2606677" cy="5427143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6B17C2A-F418-20C9-59E5-B86C3EE46C2F}"/>
                  </a:ext>
                </a:extLst>
              </p:cNvPr>
              <p:cNvSpPr/>
              <p:nvPr/>
            </p:nvSpPr>
            <p:spPr>
              <a:xfrm>
                <a:off x="447959" y="1625246"/>
                <a:ext cx="2799438" cy="4748212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Achieved a 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95% satisfaction rate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in resource quality and expertise, as measured by client feedback surveys.</a:t>
                </a:r>
              </a:p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 b="1">
                    <a:latin typeface="Montserrat SemiBold" panose="00000700000000000000" pitchFamily="2" charset="0"/>
                    <a:cs typeface="Arial" panose="020B0604020202020204" pitchFamily="34" charset="0"/>
                  </a:rPr>
                  <a:t>Implemented KPIs to measure candidate performance, focusing on project delivery timelines, issue resolution time, and adherence to best practices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.</a:t>
                </a:r>
              </a:p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 b="1">
                    <a:latin typeface="Montserrat SemiBold" panose="00000700000000000000" pitchFamily="2" charset="0"/>
                    <a:cs typeface="Arial" panose="020B0604020202020204" pitchFamily="34" charset="0"/>
                  </a:rPr>
                  <a:t>Demonstrated deep expertise in SAP HANA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,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resulting in a 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30% improvement in data processing speed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and 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real-time analytics capabilities.</a:t>
                </a:r>
              </a:p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Reduced system downtime by 15%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 through proactive monitoring and issue resolution, enhancing overall system reliability.</a:t>
                </a:r>
              </a:p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Achieved a 25% improvement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in system performance metrics, leading to faster response times for critical business transactions.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5EEE65-2505-D23D-02D3-E7AE1ABB2D07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BUSINESS OUTCOMES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1305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6">
            <a:extLst>
              <a:ext uri="{FF2B5EF4-FFF2-40B4-BE49-F238E27FC236}">
                <a16:creationId xmlns:a16="http://schemas.microsoft.com/office/drawing/2014/main" id="{9DF3545C-74B6-EABC-BDC5-D14F45DC8D41}"/>
              </a:ext>
            </a:extLst>
          </p:cNvPr>
          <p:cNvSpPr txBox="1">
            <a:spLocks/>
          </p:cNvSpPr>
          <p:nvPr/>
        </p:nvSpPr>
        <p:spPr>
          <a:xfrm>
            <a:off x="3931096" y="116878"/>
            <a:ext cx="4751294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lnSpc>
                <a:spcPct val="100000"/>
              </a:lnSpc>
              <a:spcBef>
                <a:spcPts val="0"/>
              </a:spcBef>
            </a:pPr>
            <a:r>
              <a:rPr lang="en-GB" sz="2400" b="1">
                <a:solidFill>
                  <a:srgbClr val="162143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Case Study </a:t>
            </a:r>
            <a:r>
              <a:rPr lang="en-GB" sz="2400">
                <a:solidFill>
                  <a:srgbClr val="1621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| </a:t>
            </a:r>
            <a:r>
              <a:rPr lang="en-US" sz="2400" b="1">
                <a:solidFill>
                  <a:srgbClr val="114A8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MSIG</a:t>
            </a:r>
            <a:endParaRPr lang="en-US" sz="2400" b="1">
              <a:solidFill>
                <a:srgbClr val="114A8A"/>
              </a:solidFill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8A21D7-AA5C-D279-1564-E2F793A345E4}"/>
              </a:ext>
            </a:extLst>
          </p:cNvPr>
          <p:cNvGrpSpPr/>
          <p:nvPr/>
        </p:nvGrpSpPr>
        <p:grpSpPr>
          <a:xfrm>
            <a:off x="3124345" y="710979"/>
            <a:ext cx="2806992" cy="5436039"/>
            <a:chOff x="236584" y="830218"/>
            <a:chExt cx="2979910" cy="577594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8962989-C2B2-EFC5-A855-E2F9773E9364}"/>
                </a:ext>
              </a:extLst>
            </p:cNvPr>
            <p:cNvSpPr/>
            <p:nvPr/>
          </p:nvSpPr>
          <p:spPr>
            <a:xfrm>
              <a:off x="236584" y="830218"/>
              <a:ext cx="2979910" cy="5775943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D55BC-C27B-0AF1-51B7-5B21ADC9408C}"/>
                </a:ext>
              </a:extLst>
            </p:cNvPr>
            <p:cNvGrpSpPr/>
            <p:nvPr/>
          </p:nvGrpSpPr>
          <p:grpSpPr>
            <a:xfrm>
              <a:off x="377410" y="1012037"/>
              <a:ext cx="2732805" cy="5427142"/>
              <a:chOff x="502916" y="1012037"/>
              <a:chExt cx="2732805" cy="54271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674E08A-A673-BD45-FE26-DA90AEB1621B}"/>
                  </a:ext>
                </a:extLst>
              </p:cNvPr>
              <p:cNvSpPr/>
              <p:nvPr/>
            </p:nvSpPr>
            <p:spPr>
              <a:xfrm>
                <a:off x="545217" y="1012037"/>
                <a:ext cx="2606677" cy="5427142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6DA31E-4D4D-4A4B-7049-580F9A6D5E7A}"/>
                  </a:ext>
                </a:extLst>
              </p:cNvPr>
              <p:cNvSpPr/>
              <p:nvPr/>
            </p:nvSpPr>
            <p:spPr>
              <a:xfrm>
                <a:off x="502916" y="1625246"/>
                <a:ext cx="2732805" cy="4105070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defTabSz="411480">
                  <a:lnSpc>
                    <a:spcPct val="120000"/>
                  </a:lnSpc>
                  <a:buClr>
                    <a:srgbClr val="3B3838"/>
                  </a:buClr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SAP support projects are one of the most important aspects of any organization’s IT infrastructure. Without a well-organized and managed SAP support project, organizations would be unable to effectively utilize their SAP systems and gain the maximum benefit from them.</a:t>
                </a:r>
              </a:p>
              <a:p>
                <a:pPr marR="0" lvl="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tabLst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R="0" lvl="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The Client needed to deal with SAP-related issues across Singapore. Below were the detailed activities:​</a:t>
                </a:r>
              </a:p>
              <a:p>
                <a:pPr marR="0" lvl="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tabLst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228600" marR="0" lvl="0" indent="-22860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System Health Checks​</a:t>
                </a:r>
              </a:p>
              <a:p>
                <a:pPr marL="228600" marR="0" lvl="0" indent="-22860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Data Patches​</a:t>
                </a:r>
              </a:p>
              <a:p>
                <a:pPr marL="228600" marR="0" lvl="0" indent="-22860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Deployments ​</a:t>
                </a:r>
              </a:p>
              <a:p>
                <a:pPr marL="228600" marR="0" lvl="0" indent="-22860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Debug Access​</a:t>
                </a:r>
              </a:p>
              <a:p>
                <a:pPr marL="228600" marR="0" lvl="0" indent="-22860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Partner API Deployment​</a:t>
                </a:r>
              </a:p>
              <a:p>
                <a:pPr marL="228600" marR="0" lvl="0" indent="-22860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SAP Incidents. ​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7059C1-810D-DE5E-D1ED-94462154D96C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Opportunity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31D2B0-123B-DB1F-3BD9-80F3005E12DF}"/>
              </a:ext>
            </a:extLst>
          </p:cNvPr>
          <p:cNvGrpSpPr/>
          <p:nvPr/>
        </p:nvGrpSpPr>
        <p:grpSpPr>
          <a:xfrm>
            <a:off x="6127521" y="710979"/>
            <a:ext cx="2806992" cy="5436039"/>
            <a:chOff x="236584" y="830218"/>
            <a:chExt cx="2979910" cy="57759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321FDC8-4480-3213-F7BE-6641D2DCB16A}"/>
                </a:ext>
              </a:extLst>
            </p:cNvPr>
            <p:cNvSpPr/>
            <p:nvPr/>
          </p:nvSpPr>
          <p:spPr>
            <a:xfrm>
              <a:off x="236584" y="830218"/>
              <a:ext cx="2979910" cy="5775944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180D57-219B-70CF-FD67-7F8088A95AF1}"/>
                </a:ext>
              </a:extLst>
            </p:cNvPr>
            <p:cNvGrpSpPr/>
            <p:nvPr/>
          </p:nvGrpSpPr>
          <p:grpSpPr>
            <a:xfrm>
              <a:off x="322454" y="1012036"/>
              <a:ext cx="2827988" cy="5427144"/>
              <a:chOff x="447960" y="1012036"/>
              <a:chExt cx="2827988" cy="542714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BF7B57A-A9C8-ECAF-DCF7-859A200A4C05}"/>
                  </a:ext>
                </a:extLst>
              </p:cNvPr>
              <p:cNvSpPr/>
              <p:nvPr/>
            </p:nvSpPr>
            <p:spPr>
              <a:xfrm>
                <a:off x="545217" y="1012036"/>
                <a:ext cx="2606677" cy="5427144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59EC7C-FCB0-F6E3-4351-0404C897A72D}"/>
                  </a:ext>
                </a:extLst>
              </p:cNvPr>
              <p:cNvSpPr/>
              <p:nvPr/>
            </p:nvSpPr>
            <p:spPr>
              <a:xfrm>
                <a:off x="447960" y="1625246"/>
                <a:ext cx="2827988" cy="3908858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144000" indent="-1440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IDC Technologies helped the client by having a separate skilled SAP Support team spread across the region to attend all the calls on time to meet the SLA defined by the client.​</a:t>
                </a:r>
              </a:p>
              <a:p>
                <a:pPr marL="144000" indent="-1440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144000" indent="-1440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The solution for the SAP Support project involved establishing a robust and responsive support framework to address any system-related issues, ensuring continuous system availability and optimal performance.​</a:t>
                </a:r>
              </a:p>
              <a:p>
                <a:pPr marL="144000" indent="-1440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144000" indent="-1440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Regular system health checks, user training, and documentation updates were conducted to enhance overall system reliability and efficiency.​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F686B8-CFFD-7F01-9C73-FF8B23D87826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SOLUTION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E96784-344A-8432-B1BD-F5531E7C0A7E}"/>
              </a:ext>
            </a:extLst>
          </p:cNvPr>
          <p:cNvGrpSpPr/>
          <p:nvPr/>
        </p:nvGrpSpPr>
        <p:grpSpPr>
          <a:xfrm>
            <a:off x="9130698" y="710979"/>
            <a:ext cx="2806992" cy="5436041"/>
            <a:chOff x="236584" y="830218"/>
            <a:chExt cx="2979910" cy="577594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6323C35-8626-09A2-7BF4-B32F746727E3}"/>
                </a:ext>
              </a:extLst>
            </p:cNvPr>
            <p:cNvSpPr/>
            <p:nvPr/>
          </p:nvSpPr>
          <p:spPr>
            <a:xfrm>
              <a:off x="236584" y="830218"/>
              <a:ext cx="2979910" cy="5775946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829979-D83F-FDEF-2F7A-78DB6E15F23C}"/>
                </a:ext>
              </a:extLst>
            </p:cNvPr>
            <p:cNvGrpSpPr/>
            <p:nvPr/>
          </p:nvGrpSpPr>
          <p:grpSpPr>
            <a:xfrm>
              <a:off x="322453" y="1012037"/>
              <a:ext cx="2799438" cy="5427143"/>
              <a:chOff x="447959" y="1012037"/>
              <a:chExt cx="2799438" cy="5427143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62B9A68-8809-AF79-F1D6-3D715B2FF9F6}"/>
                  </a:ext>
                </a:extLst>
              </p:cNvPr>
              <p:cNvSpPr/>
              <p:nvPr/>
            </p:nvSpPr>
            <p:spPr>
              <a:xfrm>
                <a:off x="545217" y="1012037"/>
                <a:ext cx="2606677" cy="5427143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6B17C2A-F418-20C9-59E5-B86C3EE46C2F}"/>
                  </a:ext>
                </a:extLst>
              </p:cNvPr>
              <p:cNvSpPr/>
              <p:nvPr/>
            </p:nvSpPr>
            <p:spPr>
              <a:xfrm>
                <a:off x="447959" y="1625246"/>
                <a:ext cx="2799438" cy="4186826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We provided comprehensive support for SAP modules, and 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minimized system downtime, ensuring uninterrupted business processes.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​</a:t>
                </a:r>
              </a:p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Improved productivity and streamlined workflows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across various departments. ​</a:t>
                </a:r>
              </a:p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Enhanced the system's performance, optimizing response times and overall user experience. ​</a:t>
                </a:r>
              </a:p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144000" indent="-144000" defTabSz="411480">
                  <a:lnSpc>
                    <a:spcPct val="120000"/>
                  </a:lnSpc>
                  <a:spcBef>
                    <a:spcPts val="100"/>
                  </a:spcBef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We mitigated risks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, reducing the likelihood 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of critical errors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and potential disruptions through 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proactive issue resolution and regular system health checks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​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5EEE65-2505-D23D-02D3-E7AE1ABB2D07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BUSINESS OUTCOMES</a:t>
              </a:r>
            </a:p>
          </p:txBody>
        </p:sp>
      </p:grpSp>
      <p:pic>
        <p:nvPicPr>
          <p:cNvPr id="27" name="Picture 8">
            <a:extLst>
              <a:ext uri="{FF2B5EF4-FFF2-40B4-BE49-F238E27FC236}">
                <a16:creationId xmlns:a16="http://schemas.microsoft.com/office/drawing/2014/main" id="{5D9090E5-B486-2E3F-195A-0808E1B6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06611" y="4236752"/>
            <a:ext cx="1684374" cy="48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822696A-C232-6B9F-A8F1-4BF393FF87E1}"/>
              </a:ext>
            </a:extLst>
          </p:cNvPr>
          <p:cNvSpPr/>
          <p:nvPr/>
        </p:nvSpPr>
        <p:spPr>
          <a:xfrm>
            <a:off x="530941" y="3673997"/>
            <a:ext cx="201301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>
            <a:spAutoFit/>
          </a:bodyPr>
          <a:lstStyle/>
          <a:p>
            <a:pPr marL="171446" marR="0" lvl="0" indent="-171446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all" spc="0" normalizeH="0" baseline="0" noProof="0">
                <a:ln>
                  <a:noFill/>
                </a:ln>
                <a:solidFill>
                  <a:srgbClr val="E11B2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TECHNOLOGIES USED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5CEA5A-F8D8-3853-42B8-30672F571CFE}"/>
              </a:ext>
            </a:extLst>
          </p:cNvPr>
          <p:cNvCxnSpPr/>
          <p:nvPr/>
        </p:nvCxnSpPr>
        <p:spPr>
          <a:xfrm>
            <a:off x="251012" y="3512547"/>
            <a:ext cx="2572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5726677F-DF98-98A5-972F-8563F184C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83910" y="1933555"/>
            <a:ext cx="1707075" cy="135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92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C5C850-DB6E-0F3B-0199-4859D198A10D}"/>
              </a:ext>
            </a:extLst>
          </p:cNvPr>
          <p:cNvSpPr txBox="1"/>
          <p:nvPr/>
        </p:nvSpPr>
        <p:spPr>
          <a:xfrm>
            <a:off x="3380875" y="416023"/>
            <a:ext cx="566280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AE" sz="2800">
                <a:solidFill>
                  <a:srgbClr val="162143"/>
                </a:solidFill>
                <a:latin typeface="Montserrat ExtraBold" panose="00000900000000000000" pitchFamily="2" charset="0"/>
                <a:cs typeface="Poppins"/>
              </a:rPr>
              <a:t>Welcome to IDC</a:t>
            </a:r>
            <a:r>
              <a:rPr lang="en-AE" sz="2800">
                <a:solidFill>
                  <a:schemeClr val="accent6">
                    <a:lumMod val="50000"/>
                  </a:schemeClr>
                </a:solidFill>
                <a:latin typeface="Montserrat ExtraBold" panose="00000900000000000000" pitchFamily="2" charset="0"/>
                <a:cs typeface="Poppins"/>
              </a:rPr>
              <a:t> </a:t>
            </a:r>
            <a:r>
              <a:rPr lang="en-AE" sz="2800" b="1">
                <a:solidFill>
                  <a:srgbClr val="114A8A"/>
                </a:solidFill>
                <a:latin typeface="Montserrat ExtraBold" panose="00000900000000000000" pitchFamily="2" charset="0"/>
                <a:cs typeface="Poppins"/>
              </a:rPr>
              <a:t>Digital</a:t>
            </a:r>
            <a:endParaRPr lang="en-US" sz="2800" b="1">
              <a:solidFill>
                <a:srgbClr val="114A8A"/>
              </a:solidFill>
              <a:latin typeface="Montserrat ExtraBold" panose="00000900000000000000" pitchFamily="2" charset="0"/>
              <a:cs typeface="Poppins"/>
            </a:endParaRP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619ADD85-7782-114F-BB7F-A970FE58C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100520"/>
              </p:ext>
            </p:extLst>
          </p:nvPr>
        </p:nvGraphicFramePr>
        <p:xfrm>
          <a:off x="5511944" y="2336978"/>
          <a:ext cx="5896490" cy="4104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F6A2A4DF-113C-5572-7F99-2F5DAEA49C25}"/>
              </a:ext>
            </a:extLst>
          </p:cNvPr>
          <p:cNvSpPr txBox="1"/>
          <p:nvPr/>
        </p:nvSpPr>
        <p:spPr>
          <a:xfrm>
            <a:off x="783566" y="4008584"/>
            <a:ext cx="5896490" cy="19041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1621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IDC Digital’s </a:t>
            </a:r>
            <a:r>
              <a:rPr lang="en-US" sz="1600" i="0">
                <a:solidFill>
                  <a:srgbClr val="16214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comprehensive suite of end-to-end digital</a:t>
            </a:r>
            <a:r>
              <a:rPr lang="en-US" sz="1600">
                <a:solidFill>
                  <a:srgbClr val="1621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 </a:t>
            </a:r>
            <a:r>
              <a:rPr lang="en-US" sz="1600" i="0">
                <a:solidFill>
                  <a:srgbClr val="16214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and smart services addresses all traditional and transformational needs. We are a one-stop IT Service Provider for accelerating your business objectives using best-in-class consulting &amp; technology solutions.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0D36F-968F-A9B6-6790-908E587E38B0}"/>
              </a:ext>
            </a:extLst>
          </p:cNvPr>
          <p:cNvSpPr txBox="1"/>
          <p:nvPr/>
        </p:nvSpPr>
        <p:spPr>
          <a:xfrm>
            <a:off x="783566" y="1312586"/>
            <a:ext cx="1062740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rgbClr val="162143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>
                <a:solidFill>
                  <a:schemeClr val="accent1"/>
                </a:solidFill>
              </a:rPr>
              <a:t>Empowering Digital Evolution: As the leading digital and technology division of IDC Technologies, we empower organizations to flourish in the digital era with the latest innovations and solutions.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12303-5172-0568-4DC2-A44F5B6778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5121"/>
          <a:stretch/>
        </p:blipFill>
        <p:spPr>
          <a:xfrm>
            <a:off x="1408030" y="2480505"/>
            <a:ext cx="2670173" cy="114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11748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9073C0-1AE5-69B9-D3C1-8B95EC7D54FC}"/>
              </a:ext>
            </a:extLst>
          </p:cNvPr>
          <p:cNvSpPr/>
          <p:nvPr/>
        </p:nvSpPr>
        <p:spPr>
          <a:xfrm>
            <a:off x="582706" y="3673997"/>
            <a:ext cx="190948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>
            <a:spAutoFit/>
          </a:bodyPr>
          <a:lstStyle/>
          <a:p>
            <a:pPr marL="171446" marR="0" lvl="0" indent="-171446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all" spc="0" normalizeH="0" baseline="0" noProof="0">
                <a:ln>
                  <a:noFill/>
                </a:ln>
                <a:solidFill>
                  <a:srgbClr val="E11B22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TECHNOLOGIES USED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51A0C4-A800-DD1B-6605-5DC1BC78F738}"/>
              </a:ext>
            </a:extLst>
          </p:cNvPr>
          <p:cNvCxnSpPr/>
          <p:nvPr/>
        </p:nvCxnSpPr>
        <p:spPr>
          <a:xfrm>
            <a:off x="251012" y="3512547"/>
            <a:ext cx="2572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DF43EB62-4D32-9B85-191A-C0C3F05F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29225" y="1877786"/>
            <a:ext cx="1380831" cy="13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6">
            <a:extLst>
              <a:ext uri="{FF2B5EF4-FFF2-40B4-BE49-F238E27FC236}">
                <a16:creationId xmlns:a16="http://schemas.microsoft.com/office/drawing/2014/main" id="{AEAB7D7A-2706-564C-26BF-4B8733E3BFFC}"/>
              </a:ext>
            </a:extLst>
          </p:cNvPr>
          <p:cNvSpPr txBox="1">
            <a:spLocks/>
          </p:cNvSpPr>
          <p:nvPr/>
        </p:nvSpPr>
        <p:spPr>
          <a:xfrm>
            <a:off x="3931096" y="116878"/>
            <a:ext cx="4751294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lnSpc>
                <a:spcPct val="100000"/>
              </a:lnSpc>
              <a:spcBef>
                <a:spcPts val="0"/>
              </a:spcBef>
            </a:pPr>
            <a:r>
              <a:rPr lang="en-GB" sz="2400" b="1">
                <a:solidFill>
                  <a:srgbClr val="162143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Case Study | </a:t>
            </a:r>
            <a:r>
              <a:rPr lang="en-US" sz="2400" b="1" err="1">
                <a:solidFill>
                  <a:srgbClr val="114A8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Vupico</a:t>
            </a:r>
            <a:endParaRPr lang="en-US" sz="2400" b="1">
              <a:solidFill>
                <a:srgbClr val="114A8A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E22B7B-C6D7-2B55-4ADB-CA4AC47A37D9}"/>
              </a:ext>
            </a:extLst>
          </p:cNvPr>
          <p:cNvGrpSpPr/>
          <p:nvPr/>
        </p:nvGrpSpPr>
        <p:grpSpPr>
          <a:xfrm>
            <a:off x="3212808" y="710979"/>
            <a:ext cx="2806992" cy="5436039"/>
            <a:chOff x="236584" y="830218"/>
            <a:chExt cx="2979910" cy="577594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1C05A88-106D-DC25-3C1A-3321EC47D30E}"/>
                </a:ext>
              </a:extLst>
            </p:cNvPr>
            <p:cNvSpPr/>
            <p:nvPr/>
          </p:nvSpPr>
          <p:spPr>
            <a:xfrm>
              <a:off x="236584" y="830218"/>
              <a:ext cx="2979910" cy="5775943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42A28E2-0044-D740-2EE4-8B36BEAF8128}"/>
                </a:ext>
              </a:extLst>
            </p:cNvPr>
            <p:cNvGrpSpPr/>
            <p:nvPr/>
          </p:nvGrpSpPr>
          <p:grpSpPr>
            <a:xfrm>
              <a:off x="348858" y="1012037"/>
              <a:ext cx="2799436" cy="5427142"/>
              <a:chOff x="474364" y="1012037"/>
              <a:chExt cx="2799436" cy="54271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FBE5476-B3AE-F68B-DAB0-0EC797F2ED92}"/>
                  </a:ext>
                </a:extLst>
              </p:cNvPr>
              <p:cNvSpPr/>
              <p:nvPr/>
            </p:nvSpPr>
            <p:spPr>
              <a:xfrm>
                <a:off x="545217" y="1012037"/>
                <a:ext cx="2606677" cy="5427142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AE9375-CC7B-D172-EB18-37E37F19ABB0}"/>
                  </a:ext>
                </a:extLst>
              </p:cNvPr>
              <p:cNvSpPr/>
              <p:nvPr/>
            </p:nvSpPr>
            <p:spPr>
              <a:xfrm>
                <a:off x="474364" y="1625246"/>
                <a:ext cx="2799436" cy="4693707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defTabSz="411480">
                  <a:lnSpc>
                    <a:spcPct val="120000"/>
                  </a:lnSpc>
                  <a:buClr>
                    <a:srgbClr val="3B3838"/>
                  </a:buClr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The existing manual process of generating reports using Excel spreadsheets from various SAP Reports and external data sources is identified as inefficient.</a:t>
                </a:r>
              </a:p>
              <a:p>
                <a:pPr defTabSz="411480">
                  <a:lnSpc>
                    <a:spcPct val="120000"/>
                  </a:lnSpc>
                  <a:buClr>
                    <a:srgbClr val="3B3838"/>
                  </a:buClr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137160" marR="0" lvl="0" indent="-9144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+mj-lt"/>
                  <a:buAutoNum type="arabicPeriod"/>
                  <a:tabLst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Improved Data Visualization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: The primary objective is to enhance data visualization through Power BI.</a:t>
                </a:r>
              </a:p>
              <a:p>
                <a:pPr marL="137160" marR="0" lvl="0" indent="-9144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+mj-lt"/>
                  <a:buAutoNum type="arabicPeriod"/>
                  <a:tabLst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137160" marR="0" lvl="0" indent="-9144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+mj-lt"/>
                  <a:buAutoNum type="arabicPeriod"/>
                  <a:tabLst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Alignment with Data-Driven Decision-Making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: The project reflects a commitment to promoting data-driven decision-making within TRM.</a:t>
                </a:r>
              </a:p>
              <a:p>
                <a:pPr marL="137160" marR="0" lvl="0" indent="-9144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+mj-lt"/>
                  <a:buAutoNum type="arabicPeriod"/>
                  <a:tabLst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137160" marR="0" lvl="0" indent="-91440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 typeface="+mj-lt"/>
                  <a:buAutoNum type="arabicPeriod"/>
                  <a:tabLst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Operational Efficiency and Effectiveness: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The successful implementation of these improvements is expected to contribute to increased operational efficiency and effectiveness. 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239220-9762-9E7D-220E-AF2B0A644A87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Opportunity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455650-055B-CCE6-DFCF-C7D28B2D7EDF}"/>
              </a:ext>
            </a:extLst>
          </p:cNvPr>
          <p:cNvGrpSpPr/>
          <p:nvPr/>
        </p:nvGrpSpPr>
        <p:grpSpPr>
          <a:xfrm>
            <a:off x="6215984" y="710979"/>
            <a:ext cx="2806992" cy="5436039"/>
            <a:chOff x="236584" y="830218"/>
            <a:chExt cx="2979910" cy="57759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12AB2BF-3F8C-F698-B966-C9A3D91574AB}"/>
                </a:ext>
              </a:extLst>
            </p:cNvPr>
            <p:cNvSpPr/>
            <p:nvPr/>
          </p:nvSpPr>
          <p:spPr>
            <a:xfrm>
              <a:off x="236584" y="830218"/>
              <a:ext cx="2979910" cy="5775944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E8493C0-32DE-7AE1-8D4F-99D96A4CC223}"/>
                </a:ext>
              </a:extLst>
            </p:cNvPr>
            <p:cNvGrpSpPr/>
            <p:nvPr/>
          </p:nvGrpSpPr>
          <p:grpSpPr>
            <a:xfrm>
              <a:off x="322454" y="1012036"/>
              <a:ext cx="2827988" cy="5427144"/>
              <a:chOff x="447960" y="1012036"/>
              <a:chExt cx="2827988" cy="5427144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9A1C430-5194-8E13-20E9-C4BDE5FC0934}"/>
                  </a:ext>
                </a:extLst>
              </p:cNvPr>
              <p:cNvSpPr/>
              <p:nvPr/>
            </p:nvSpPr>
            <p:spPr>
              <a:xfrm>
                <a:off x="545217" y="1012036"/>
                <a:ext cx="2606677" cy="5427144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F49F36F-8289-996C-A059-2E176E993F20}"/>
                  </a:ext>
                </a:extLst>
              </p:cNvPr>
              <p:cNvSpPr/>
              <p:nvPr/>
            </p:nvSpPr>
            <p:spPr>
              <a:xfrm>
                <a:off x="447960" y="1625246"/>
                <a:ext cx="2827988" cy="4105071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The proposed solution involves a comprehensive overhaul of the current manual report generation process within the TRM KPI Dashboard Project. </a:t>
                </a: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We aimed to streamline data retrieval and processing, addressing the existing inefficiencies associated with Excel-based reporting. </a:t>
                </a: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22860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Developed eight additional reports, each tailored to specific aspects of maintenance and operations that are meticulously designed to enhance user-friendliness and provide meaningful visualizations for maintenance users and operations managers. 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E1A361-281D-069D-509E-D0BC44AB46EF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SOLUTION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D3EA69-B84F-D41E-FBF5-24F1EAD3C884}"/>
              </a:ext>
            </a:extLst>
          </p:cNvPr>
          <p:cNvGrpSpPr/>
          <p:nvPr/>
        </p:nvGrpSpPr>
        <p:grpSpPr>
          <a:xfrm>
            <a:off x="9219161" y="710979"/>
            <a:ext cx="2806992" cy="5436041"/>
            <a:chOff x="236584" y="830218"/>
            <a:chExt cx="2979910" cy="5775946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8A2DB4-C222-F95A-518C-FBD92605FEE4}"/>
                </a:ext>
              </a:extLst>
            </p:cNvPr>
            <p:cNvSpPr/>
            <p:nvPr/>
          </p:nvSpPr>
          <p:spPr>
            <a:xfrm>
              <a:off x="236584" y="830218"/>
              <a:ext cx="2979910" cy="5775946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785B23-349B-829E-028E-F07EA0917B14}"/>
                </a:ext>
              </a:extLst>
            </p:cNvPr>
            <p:cNvGrpSpPr/>
            <p:nvPr/>
          </p:nvGrpSpPr>
          <p:grpSpPr>
            <a:xfrm>
              <a:off x="293901" y="1012037"/>
              <a:ext cx="2827990" cy="5427143"/>
              <a:chOff x="419407" y="1012037"/>
              <a:chExt cx="2827990" cy="5427143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3A30D53-2B41-4ECA-0E77-3D49F36D1CFF}"/>
                  </a:ext>
                </a:extLst>
              </p:cNvPr>
              <p:cNvSpPr/>
              <p:nvPr/>
            </p:nvSpPr>
            <p:spPr>
              <a:xfrm>
                <a:off x="545217" y="1012037"/>
                <a:ext cx="2606677" cy="5427143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45DD87-279B-0341-02D6-2518178B6072}"/>
                  </a:ext>
                </a:extLst>
              </p:cNvPr>
              <p:cNvSpPr/>
              <p:nvPr/>
            </p:nvSpPr>
            <p:spPr>
              <a:xfrm>
                <a:off x="419407" y="1625246"/>
                <a:ext cx="2827990" cy="4693709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27432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The implementation of the second phase of the 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TRM KPI Dashboard Project by IDC Technologies</a:t>
                </a:r>
                <a:r>
                  <a:rPr lang="en-US" sz="1000" b="1">
                    <a:latin typeface="Montserrat" panose="00000500000000000000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represents a significant step towards optimizing data-driven decision-making within </a:t>
                </a:r>
                <a:r>
                  <a:rPr lang="en-US" sz="1000" err="1">
                    <a:latin typeface="Montserrat" panose="00000500000000000000" pitchFamily="2" charset="0"/>
                    <a:cs typeface="Arial" panose="020B0604020202020204" pitchFamily="34" charset="0"/>
                  </a:rPr>
                  <a:t>Vupico's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 TRM. </a:t>
                </a:r>
              </a:p>
              <a:p>
                <a:pPr marL="27432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27432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Streamlined data retrieval and processing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through the development of eight additional reports. </a:t>
                </a:r>
              </a:p>
              <a:p>
                <a:pPr marL="27432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endParaRPr lang="en-US" sz="1000">
                  <a:latin typeface="Montserrat" panose="00000500000000000000" pitchFamily="2" charset="0"/>
                  <a:cs typeface="Arial" panose="020B0604020202020204" pitchFamily="34" charset="0"/>
                </a:endParaRPr>
              </a:p>
              <a:p>
                <a:pPr marL="274320" indent="-228600" defTabSz="411480">
                  <a:lnSpc>
                    <a:spcPct val="120000"/>
                  </a:lnSpc>
                  <a:buClr>
                    <a:srgbClr val="3B3838"/>
                  </a:buClr>
                  <a:buFont typeface="+mj-lt"/>
                  <a:buAutoNum type="arabicPeriod"/>
                  <a:defRPr/>
                </a:pP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The project 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enhanced the user-friendly visualization </a:t>
                </a:r>
                <a:r>
                  <a:rPr lang="en-US" sz="1000">
                    <a:latin typeface="Montserrat" panose="00000500000000000000" pitchFamily="2" charset="0"/>
                    <a:cs typeface="Arial" panose="020B0604020202020204" pitchFamily="34" charset="0"/>
                  </a:rPr>
                  <a:t>of the reports for maintenance users and operations managers. This strategic initiative </a:t>
                </a:r>
                <a:r>
                  <a:rPr lang="en-US" sz="1000">
                    <a:latin typeface="Montserrat SemiBold" panose="00000700000000000000" pitchFamily="2" charset="0"/>
                    <a:cs typeface="Arial" panose="020B0604020202020204" pitchFamily="34" charset="0"/>
                  </a:rPr>
                  <a:t>aligns with best practices in data visualization and reporting, fostering increased operational efficiency and effectiveness. 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42E61F-BD23-F5F0-358F-6A4F9BB9FFEF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BUSINESS OUTCOMES</a:t>
              </a:r>
            </a:p>
          </p:txBody>
        </p:sp>
      </p:grpSp>
      <p:pic>
        <p:nvPicPr>
          <p:cNvPr id="29" name="Picture 28" descr="A group of logos with text&#10;&#10;Description automatically generated">
            <a:extLst>
              <a:ext uri="{FF2B5EF4-FFF2-40B4-BE49-F238E27FC236}">
                <a16:creationId xmlns:a16="http://schemas.microsoft.com/office/drawing/2014/main" id="{642AC61C-E3DD-D49B-0E3B-8FCE7838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7" y="4143223"/>
            <a:ext cx="21717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8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9638BB-9394-D48A-44B1-043DA44CBDFA}"/>
              </a:ext>
            </a:extLst>
          </p:cNvPr>
          <p:cNvGrpSpPr/>
          <p:nvPr/>
        </p:nvGrpSpPr>
        <p:grpSpPr>
          <a:xfrm>
            <a:off x="5549187" y="932873"/>
            <a:ext cx="3254845" cy="4267777"/>
            <a:chOff x="236583" y="830218"/>
            <a:chExt cx="3254845" cy="42677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980F312-5216-561F-C997-FF9DF41A7AE0}"/>
                </a:ext>
              </a:extLst>
            </p:cNvPr>
            <p:cNvSpPr/>
            <p:nvPr/>
          </p:nvSpPr>
          <p:spPr>
            <a:xfrm>
              <a:off x="236583" y="830218"/>
              <a:ext cx="3254845" cy="4267777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242821-F801-F205-41A3-1F20316BA2A6}"/>
                </a:ext>
              </a:extLst>
            </p:cNvPr>
            <p:cNvGrpSpPr/>
            <p:nvPr/>
          </p:nvGrpSpPr>
          <p:grpSpPr>
            <a:xfrm>
              <a:off x="419711" y="1012037"/>
              <a:ext cx="2911494" cy="3909481"/>
              <a:chOff x="545217" y="1012037"/>
              <a:chExt cx="2911494" cy="3909481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60F8F8E-A788-195E-18D3-3C4E2DB8E388}"/>
                  </a:ext>
                </a:extLst>
              </p:cNvPr>
              <p:cNvSpPr/>
              <p:nvPr/>
            </p:nvSpPr>
            <p:spPr>
              <a:xfrm>
                <a:off x="545217" y="1012037"/>
                <a:ext cx="2911494" cy="3904984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ED178C-EDC1-AF6E-728A-51BEC8D5F739}"/>
                  </a:ext>
                </a:extLst>
              </p:cNvPr>
              <p:cNvSpPr/>
              <p:nvPr/>
            </p:nvSpPr>
            <p:spPr>
              <a:xfrm>
                <a:off x="545217" y="1702175"/>
                <a:ext cx="2911494" cy="3219343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0" marR="0" lvl="0" indent="0" algn="l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50" i="0" u="none" strike="noStrike" kern="1200" cap="none" spc="0" normalizeH="0" baseline="0" noProof="0">
                    <a:ln>
                      <a:noFill/>
                    </a:ln>
                    <a:solidFill>
                      <a:srgbClr val="114A8A"/>
                    </a:solidFill>
                    <a:effectLst/>
                    <a:uLnTx/>
                    <a:uFillTx/>
                    <a:latin typeface="Montserrat" panose="00000500000000000000" pitchFamily="2" charset="0"/>
                    <a:cs typeface="Poppins" panose="00000500000000000000" pitchFamily="2" charset="0"/>
                  </a:rPr>
                  <a:t>OUR SOLUTION</a:t>
                </a:r>
              </a:p>
              <a:p>
                <a:pPr marL="0" marR="0" lvl="0" indent="0" algn="l" defTabSz="41148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3B3838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 panose="00000500000000000000" pitchFamily="2" charset="0"/>
                    <a:cs typeface="Poppins" panose="00000500000000000000" pitchFamily="2" charset="0"/>
                  </a:rPr>
                  <a:t>IDC helped the client by strangulating existing monolithic application into  unique microservices that allowed smart approval workflows.</a:t>
                </a:r>
              </a:p>
              <a:p>
                <a:pPr marR="0" lvl="0" algn="l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tabLst/>
                  <a:defRPr/>
                </a:pPr>
                <a:endParaRPr kumimoji="0" lang="en-US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cs typeface="Poppins" panose="00000500000000000000" pitchFamily="2" charset="0"/>
                </a:endParaRPr>
              </a:p>
              <a:p>
                <a:pPr marL="0" marR="0" lvl="0" indent="0" algn="l" defTabSz="411480" rtl="0" eaLnBrk="1" fontAlgn="auto" latinLnBrk="0" hangingPunct="1">
                  <a:lnSpc>
                    <a:spcPct val="120000"/>
                  </a:lnSpc>
                  <a:spcAft>
                    <a:spcPts val="0"/>
                  </a:spcAft>
                  <a:buClr>
                    <a:srgbClr val="3B3838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50" i="0" u="none" strike="noStrike" kern="1200" cap="none" spc="0" normalizeH="0" baseline="0" noProof="0">
                    <a:ln>
                      <a:noFill/>
                    </a:ln>
                    <a:solidFill>
                      <a:srgbClr val="114A8A"/>
                    </a:solidFill>
                    <a:effectLst/>
                    <a:uLnTx/>
                    <a:uFillTx/>
                    <a:latin typeface="Montserrat" panose="00000500000000000000" pitchFamily="2" charset="0"/>
                    <a:cs typeface="Poppins" panose="00000500000000000000" pitchFamily="2" charset="0"/>
                  </a:rPr>
                  <a:t>MEASURABLE OUTCOMES</a:t>
                </a:r>
              </a:p>
              <a:p>
                <a:pPr marL="171450" indent="-171450" defTabSz="411480">
                  <a:spcBef>
                    <a:spcPts val="600"/>
                  </a:spcBef>
                  <a:buClr>
                    <a:srgbClr val="3B3838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sz="1000">
                    <a:latin typeface="Montserrat" panose="00000500000000000000" pitchFamily="2" charset="0"/>
                    <a:cs typeface="Poppins" panose="00000500000000000000" pitchFamily="2" charset="0"/>
                  </a:rPr>
                  <a:t>Usage of API Gateway for governed service access from all channels (internal/external) brought unified standardization.</a:t>
                </a:r>
              </a:p>
              <a:p>
                <a:pPr marL="171450" indent="-171450" defTabSz="411480">
                  <a:spcBef>
                    <a:spcPts val="600"/>
                  </a:spcBef>
                  <a:buClr>
                    <a:srgbClr val="3B3838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sz="1000">
                    <a:latin typeface="Montserrat" panose="00000500000000000000" pitchFamily="2" charset="0"/>
                    <a:cs typeface="Poppins" panose="00000500000000000000" pitchFamily="2" charset="0"/>
                  </a:rPr>
                  <a:t>Realtime curated data was consumed from EDP and Data science models via REST API's.</a:t>
                </a:r>
              </a:p>
              <a:p>
                <a:pPr marL="171450" indent="-171450" defTabSz="411480">
                  <a:spcBef>
                    <a:spcPts val="600"/>
                  </a:spcBef>
                  <a:buClr>
                    <a:srgbClr val="3B3838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sz="1000">
                    <a:latin typeface="Montserrat" panose="00000500000000000000" pitchFamily="2" charset="0"/>
                    <a:cs typeface="Poppins" panose="00000500000000000000" pitchFamily="2" charset="0"/>
                  </a:rPr>
                  <a:t>Fault tolerant and scalable, customized platform leads to higher reliability and faster delivery.</a:t>
                </a:r>
              </a:p>
              <a:p>
                <a:pPr marL="171450" indent="-171450" defTabSz="411480">
                  <a:spcBef>
                    <a:spcPts val="600"/>
                  </a:spcBef>
                  <a:buClr>
                    <a:srgbClr val="3B3838"/>
                  </a:buClr>
                  <a:buFont typeface="Arial" panose="020B0604020202020204" pitchFamily="34" charset="0"/>
                  <a:buChar char="•"/>
                  <a:defRPr/>
                </a:pPr>
                <a:endParaRPr lang="en-US" sz="1000">
                  <a:latin typeface="Montserrat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F106BF-A5E8-E2C6-3E5A-37AC2130282D}"/>
                </a:ext>
              </a:extLst>
            </p:cNvPr>
            <p:cNvSpPr/>
            <p:nvPr/>
          </p:nvSpPr>
          <p:spPr>
            <a:xfrm>
              <a:off x="331978" y="1201078"/>
              <a:ext cx="3069640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46" marR="0" lvl="0" indent="-171446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0"/>
                  <a:cs typeface="Poppins" panose="00000500000000000000" pitchFamily="2" charset="0"/>
                </a:rPr>
                <a:t>SOLUTION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80B542-F5C3-2C2D-D4AA-F77E93C11E44}"/>
              </a:ext>
            </a:extLst>
          </p:cNvPr>
          <p:cNvGrpSpPr/>
          <p:nvPr/>
        </p:nvGrpSpPr>
        <p:grpSpPr>
          <a:xfrm>
            <a:off x="2528937" y="5440250"/>
            <a:ext cx="7980146" cy="1030213"/>
            <a:chOff x="411287" y="5708291"/>
            <a:chExt cx="7980146" cy="10302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BAE297-1427-A70A-D9BB-639F2B6938BF}"/>
                </a:ext>
              </a:extLst>
            </p:cNvPr>
            <p:cNvSpPr/>
            <p:nvPr/>
          </p:nvSpPr>
          <p:spPr>
            <a:xfrm>
              <a:off x="411287" y="5708291"/>
              <a:ext cx="1409971" cy="1030213"/>
            </a:xfrm>
            <a:prstGeom prst="rect">
              <a:avLst/>
            </a:prstGeom>
            <a:solidFill>
              <a:srgbClr val="FFFFFF"/>
            </a:solidFill>
            <a:ln w="19050" cap="rnd" cmpd="sng" algn="ctr">
              <a:solidFill>
                <a:srgbClr val="114A8A"/>
              </a:solidFill>
              <a:prstDash val="sysDash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ontserrat Medium" panose="020F0502020204030204" pitchFamily="2" charset="0"/>
                  <a:cs typeface="Poppins" panose="00000500000000000000" pitchFamily="2" charset="0"/>
                </a:rPr>
                <a:t>UAE Based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ontserrat Medium" panose="020F0502020204030204" pitchFamily="2" charset="0"/>
                  <a:cs typeface="Poppins" panose="00000500000000000000" pitchFamily="2" charset="0"/>
                </a:rPr>
                <a:t>($500 M Revenue)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E92FCF-4926-881B-2E79-BA40F35AE566}"/>
                </a:ext>
              </a:extLst>
            </p:cNvPr>
            <p:cNvSpPr/>
            <p:nvPr/>
          </p:nvSpPr>
          <p:spPr>
            <a:xfrm>
              <a:off x="1964147" y="5708291"/>
              <a:ext cx="1409971" cy="1030213"/>
            </a:xfrm>
            <a:prstGeom prst="rect">
              <a:avLst/>
            </a:prstGeom>
            <a:solidFill>
              <a:srgbClr val="FFFFFF"/>
            </a:solidFill>
            <a:ln w="19050" cap="rnd" cmpd="sng" algn="ctr">
              <a:solidFill>
                <a:srgbClr val="114A8A"/>
              </a:solidFill>
              <a:prstDash val="sysDash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ontserrat Medium" panose="020F0502020204030204" pitchFamily="2" charset="0"/>
                  <a:cs typeface="Poppins" panose="00000500000000000000" pitchFamily="2" charset="0"/>
                </a:rPr>
                <a:t>Trading, Manufacturing Process Automation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B33955-127F-4D81-4329-9AF75EC0563E}"/>
                </a:ext>
              </a:extLst>
            </p:cNvPr>
            <p:cNvSpPr/>
            <p:nvPr/>
          </p:nvSpPr>
          <p:spPr>
            <a:xfrm>
              <a:off x="3517007" y="5708291"/>
              <a:ext cx="1768706" cy="1030213"/>
            </a:xfrm>
            <a:prstGeom prst="rect">
              <a:avLst/>
            </a:prstGeom>
            <a:solidFill>
              <a:srgbClr val="FFFFFF"/>
            </a:solidFill>
            <a:ln w="19050" cap="rnd" cmpd="sng" algn="ctr">
              <a:solidFill>
                <a:srgbClr val="114A8A"/>
              </a:solidFill>
              <a:prstDash val="sysDash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ontserrat Medium" panose="020F0502020204030204" pitchFamily="2" charset="0"/>
                  <a:cs typeface="Poppins" panose="00000500000000000000" pitchFamily="2" charset="0"/>
                </a:rPr>
                <a:t>Ecommerce Omni-channel API strategy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C8A7CF-33ED-1C18-5D44-8047F37441BB}"/>
                </a:ext>
              </a:extLst>
            </p:cNvPr>
            <p:cNvSpPr/>
            <p:nvPr/>
          </p:nvSpPr>
          <p:spPr>
            <a:xfrm>
              <a:off x="5428602" y="5708291"/>
              <a:ext cx="1409971" cy="1030213"/>
            </a:xfrm>
            <a:prstGeom prst="rect">
              <a:avLst/>
            </a:prstGeom>
            <a:solidFill>
              <a:srgbClr val="FFFFFF"/>
            </a:solidFill>
            <a:ln w="19050" cap="rnd" cmpd="sng" algn="ctr">
              <a:solidFill>
                <a:srgbClr val="114A8A"/>
              </a:solidFill>
              <a:prstDash val="sysDash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ontserrat Medium" panose="020F0502020204030204" pitchFamily="2" charset="0"/>
                  <a:cs typeface="Poppins" panose="00000500000000000000" pitchFamily="2" charset="0"/>
                </a:rPr>
                <a:t>Real-time Data Consumption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7C8158-4EA3-07A1-08BC-F8B6663D77BC}"/>
                </a:ext>
              </a:extLst>
            </p:cNvPr>
            <p:cNvSpPr/>
            <p:nvPr/>
          </p:nvSpPr>
          <p:spPr>
            <a:xfrm>
              <a:off x="6981462" y="5708291"/>
              <a:ext cx="1409971" cy="1030213"/>
            </a:xfrm>
            <a:prstGeom prst="rect">
              <a:avLst/>
            </a:prstGeom>
            <a:solidFill>
              <a:srgbClr val="FFFFFF"/>
            </a:solidFill>
            <a:ln w="19050" cap="rnd" cmpd="sng" algn="ctr">
              <a:solidFill>
                <a:srgbClr val="114A8A"/>
              </a:solidFill>
              <a:prstDash val="sysDash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ontserrat Medium" panose="020F0502020204030204" pitchFamily="2" charset="0"/>
                  <a:cs typeface="Poppins" panose="00000500000000000000" pitchFamily="2" charset="0"/>
                </a:rPr>
                <a:t>3 Sprints of 2 weeks each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014F84-D892-852B-408D-A48C77FB6319}"/>
              </a:ext>
            </a:extLst>
          </p:cNvPr>
          <p:cNvGrpSpPr/>
          <p:nvPr/>
        </p:nvGrpSpPr>
        <p:grpSpPr>
          <a:xfrm>
            <a:off x="2445356" y="932873"/>
            <a:ext cx="2979910" cy="4267777"/>
            <a:chOff x="236584" y="830218"/>
            <a:chExt cx="2979910" cy="426777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4A280D0-CE95-4A7F-C849-BEB5F0AD6C69}"/>
                </a:ext>
              </a:extLst>
            </p:cNvPr>
            <p:cNvSpPr/>
            <p:nvPr/>
          </p:nvSpPr>
          <p:spPr>
            <a:xfrm>
              <a:off x="236584" y="830218"/>
              <a:ext cx="2979910" cy="4267777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E0DE036-4373-437C-2D67-030F654EC6C0}"/>
                </a:ext>
              </a:extLst>
            </p:cNvPr>
            <p:cNvGrpSpPr/>
            <p:nvPr/>
          </p:nvGrpSpPr>
          <p:grpSpPr>
            <a:xfrm>
              <a:off x="419711" y="1012037"/>
              <a:ext cx="2606677" cy="4006430"/>
              <a:chOff x="545217" y="1012037"/>
              <a:chExt cx="2606677" cy="400643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BB1595C-612D-209C-A3BB-5F0637CB1656}"/>
                  </a:ext>
                </a:extLst>
              </p:cNvPr>
              <p:cNvSpPr/>
              <p:nvPr/>
            </p:nvSpPr>
            <p:spPr>
              <a:xfrm>
                <a:off x="545217" y="1012037"/>
                <a:ext cx="2606677" cy="3904984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AE8D135-F4FD-4E57-9F4B-80C398592997}"/>
                  </a:ext>
                </a:extLst>
              </p:cNvPr>
              <p:cNvSpPr/>
              <p:nvPr/>
            </p:nvSpPr>
            <p:spPr>
              <a:xfrm>
                <a:off x="568807" y="1702175"/>
                <a:ext cx="2556323" cy="3316292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0" marR="0" lvl="0" indent="0" algn="l" defTabSz="41148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3B3838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050" i="0" u="none" strike="noStrike" kern="1200" cap="none" spc="0" normalizeH="0" baseline="0" noProof="0">
                    <a:ln>
                      <a:noFill/>
                    </a:ln>
                    <a:solidFill>
                      <a:srgbClr val="114A8A"/>
                    </a:solidFill>
                    <a:effectLst/>
                    <a:uLnTx/>
                    <a:uFillTx/>
                    <a:latin typeface="Montserrat" panose="00000500000000000000" pitchFamily="2" charset="0"/>
                    <a:cs typeface="Poppins" panose="00000500000000000000" pitchFamily="2" charset="0"/>
                  </a:rPr>
                  <a:t>BUSINESS NEEDS</a:t>
                </a:r>
              </a:p>
              <a:p>
                <a:pPr lvl="0" defTabSz="411480">
                  <a:spcBef>
                    <a:spcPts val="600"/>
                  </a:spcBef>
                  <a:buClr>
                    <a:srgbClr val="3B3838"/>
                  </a:buClr>
                  <a:defRPr/>
                </a:pPr>
                <a:r>
                  <a:rPr lang="en-US" sz="1000">
                    <a:solidFill>
                      <a:srgbClr val="000000"/>
                    </a:solidFill>
                    <a:latin typeface="Montserrat" panose="00000500000000000000" pitchFamily="2" charset="0"/>
                    <a:cs typeface="Poppins" panose="00000500000000000000" pitchFamily="2" charset="0"/>
                  </a:rPr>
                  <a:t>The client was looking for building a platform based smart mobile app that will hosts common business services such as port application approvals, senior management notifications etc. enabling Omni-channel capabilities by consolidating the existing MRP and Channel specific Middleware </a:t>
                </a:r>
              </a:p>
              <a:p>
                <a:pPr lvl="0" defTabSz="411480">
                  <a:spcBef>
                    <a:spcPts val="600"/>
                  </a:spcBef>
                  <a:buClr>
                    <a:srgbClr val="3B3838"/>
                  </a:buClr>
                  <a:defRPr/>
                </a:pPr>
                <a:r>
                  <a:rPr lang="en-US" sz="1000">
                    <a:solidFill>
                      <a:srgbClr val="000000"/>
                    </a:solidFill>
                    <a:latin typeface="Montserrat" panose="00000500000000000000" pitchFamily="2" charset="0"/>
                    <a:cs typeface="Poppins" panose="00000500000000000000" pitchFamily="2" charset="0"/>
                  </a:rPr>
                  <a:t>The client was looking to accelerate ITs innovation strategy by converting their monolith middleware into containerized microservices. Client was completely on-premises, looking for a way to move toward their cloud-first strategy</a:t>
                </a:r>
              </a:p>
              <a:p>
                <a:pPr lvl="0" defTabSz="411480">
                  <a:spcBef>
                    <a:spcPts val="600"/>
                  </a:spcBef>
                  <a:buClr>
                    <a:srgbClr val="3B3838"/>
                  </a:buClr>
                  <a:defRPr/>
                </a:pPr>
                <a:endParaRPr lang="en-US" sz="1000">
                  <a:solidFill>
                    <a:srgbClr val="000000"/>
                  </a:solidFill>
                  <a:latin typeface="Montserrat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31266A-97B9-86C0-E885-CDAC2984B947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Opportunity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1C1E87-D85A-410C-2F98-BC79E40FAB25}"/>
              </a:ext>
            </a:extLst>
          </p:cNvPr>
          <p:cNvGrpSpPr/>
          <p:nvPr/>
        </p:nvGrpSpPr>
        <p:grpSpPr>
          <a:xfrm>
            <a:off x="8953869" y="932873"/>
            <a:ext cx="2979910" cy="4267777"/>
            <a:chOff x="236584" y="830218"/>
            <a:chExt cx="2979910" cy="426777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8543F5C-45B3-3F21-E56C-270EC2407EFE}"/>
                </a:ext>
              </a:extLst>
            </p:cNvPr>
            <p:cNvSpPr/>
            <p:nvPr/>
          </p:nvSpPr>
          <p:spPr>
            <a:xfrm>
              <a:off x="236584" y="830218"/>
              <a:ext cx="2979910" cy="4267777"/>
            </a:xfrm>
            <a:prstGeom prst="roundRect">
              <a:avLst>
                <a:gd name="adj" fmla="val 14919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22799A6-4575-B870-B34D-14AD9334A778}"/>
                </a:ext>
              </a:extLst>
            </p:cNvPr>
            <p:cNvGrpSpPr/>
            <p:nvPr/>
          </p:nvGrpSpPr>
          <p:grpSpPr>
            <a:xfrm>
              <a:off x="381827" y="1012037"/>
              <a:ext cx="2707678" cy="3904984"/>
              <a:chOff x="507333" y="1012037"/>
              <a:chExt cx="2707678" cy="3904984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7635995-60AB-C4DF-5C7B-69585A0CCA93}"/>
                  </a:ext>
                </a:extLst>
              </p:cNvPr>
              <p:cNvSpPr/>
              <p:nvPr/>
            </p:nvSpPr>
            <p:spPr>
              <a:xfrm>
                <a:off x="545217" y="1012037"/>
                <a:ext cx="2606677" cy="3904984"/>
              </a:xfrm>
              <a:prstGeom prst="roundRect">
                <a:avLst>
                  <a:gd name="adj" fmla="val 14919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177800" dir="5400000" sx="98000" sy="980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870AB52-A5E8-E831-3C52-13991FF30F31}"/>
                  </a:ext>
                </a:extLst>
              </p:cNvPr>
              <p:cNvSpPr/>
              <p:nvPr/>
            </p:nvSpPr>
            <p:spPr>
              <a:xfrm>
                <a:off x="507333" y="1702175"/>
                <a:ext cx="2707678" cy="2385268"/>
              </a:xfrm>
              <a:prstGeom prst="rect">
                <a:avLst/>
              </a:prstGeom>
            </p:spPr>
            <p:txBody>
              <a:bodyPr wrap="square" lIns="182880" tIns="0" rIns="182880" bIns="0">
                <a:spAutoFit/>
              </a:bodyPr>
              <a:lstStyle/>
              <a:p>
                <a:pPr marL="0" marR="0" lvl="0" indent="0" algn="l" defTabSz="41148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3B3838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000" i="0" u="none" strike="noStrike" kern="1200" cap="none" spc="0" normalizeH="0" baseline="0" noProof="0">
                    <a:ln>
                      <a:noFill/>
                    </a:ln>
                    <a:solidFill>
                      <a:srgbClr val="114A8A"/>
                    </a:solidFill>
                    <a:effectLst/>
                    <a:uLnTx/>
                    <a:uFillTx/>
                    <a:latin typeface="Montserrat" panose="00000500000000000000" pitchFamily="2" charset="0"/>
                    <a:cs typeface="Poppins" panose="00000500000000000000" pitchFamily="2" charset="0"/>
                  </a:rPr>
                  <a:t>IMPROVED OMNICHANNEL EXPERIENCE</a:t>
                </a:r>
              </a:p>
              <a:p>
                <a:pPr marL="171450" marR="0" lvl="0" indent="-171450" algn="l" defTabSz="41148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  <a:sym typeface="Helvetica"/>
                  </a:rPr>
                  <a:t>Increased Customer Interactions for Senior management and above</a:t>
                </a:r>
              </a:p>
              <a:p>
                <a:pPr marL="171450" marR="0" lvl="0" indent="-171450" algn="l" defTabSz="41148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  <a:sym typeface="Helvetica"/>
                  </a:rPr>
                  <a:t>Insulates changes to backend systems and enabled reliable delivery </a:t>
                </a:r>
              </a:p>
              <a:p>
                <a:pPr marL="171450" marR="0" lvl="0" indent="-171450" algn="l" defTabSz="41148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  <a:sym typeface="Helvetica"/>
                  </a:rPr>
                  <a:t>Reduced time to market</a:t>
                </a:r>
              </a:p>
              <a:p>
                <a:pPr marL="171450" marR="0" lvl="0" indent="-171450" algn="l" defTabSz="41148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  <a:sym typeface="Helvetica"/>
                  </a:rPr>
                  <a:t>10% reduction in cost for release of new features.</a:t>
                </a:r>
              </a:p>
              <a:p>
                <a:pPr marL="171450" marR="0" lvl="0" indent="-171450" algn="l" defTabSz="41148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3B38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  <a:sym typeface="Helvetica"/>
                  </a:rPr>
                  <a:t>Canary and feature flagging leads to testing in production.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715858-7363-3BA2-B669-CE25ECF974EE}"/>
                </a:ext>
              </a:extLst>
            </p:cNvPr>
            <p:cNvSpPr/>
            <p:nvPr/>
          </p:nvSpPr>
          <p:spPr>
            <a:xfrm>
              <a:off x="322454" y="1201078"/>
              <a:ext cx="2799438" cy="370340"/>
            </a:xfrm>
            <a:prstGeom prst="rect">
              <a:avLst/>
            </a:prstGeom>
            <a:solidFill>
              <a:srgbClr val="18A0F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685783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 panose="00000700000000000000" pitchFamily="2" charset="0"/>
                  <a:cs typeface="Arial" pitchFamily="34" charset="0"/>
                </a:rPr>
                <a:t>BUSINESS OUTCOMES</a:t>
              </a:r>
            </a:p>
          </p:txBody>
        </p:sp>
      </p:grpSp>
      <p:sp>
        <p:nvSpPr>
          <p:cNvPr id="27" name="Title 46">
            <a:extLst>
              <a:ext uri="{FF2B5EF4-FFF2-40B4-BE49-F238E27FC236}">
                <a16:creationId xmlns:a16="http://schemas.microsoft.com/office/drawing/2014/main" id="{890032CA-0597-6493-9FBA-56E2CAAD1823}"/>
              </a:ext>
            </a:extLst>
          </p:cNvPr>
          <p:cNvSpPr txBox="1">
            <a:spLocks/>
          </p:cNvSpPr>
          <p:nvPr/>
        </p:nvSpPr>
        <p:spPr>
          <a:xfrm>
            <a:off x="2445356" y="110688"/>
            <a:ext cx="9091600" cy="12003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lnSpc>
                <a:spcPct val="100000"/>
              </a:lnSpc>
              <a:spcBef>
                <a:spcPts val="0"/>
              </a:spcBef>
            </a:pPr>
            <a:r>
              <a:rPr lang="en-AE" sz="2400" b="1">
                <a:solidFill>
                  <a:srgbClr val="1621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</a:t>
            </a:r>
            <a:r>
              <a:rPr lang="en-US" sz="2400" b="1">
                <a:solidFill>
                  <a:srgbClr val="1621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Study  | </a:t>
            </a:r>
            <a:r>
              <a:rPr lang="en-US" sz="2400" b="1">
                <a:solidFill>
                  <a:srgbClr val="114A8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App Modernization: </a:t>
            </a:r>
            <a:r>
              <a:rPr lang="en-US" sz="2400" b="1" err="1">
                <a:solidFill>
                  <a:srgbClr val="114A8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Hamriya</a:t>
            </a:r>
            <a:r>
              <a:rPr lang="en-US" sz="2400" b="1">
                <a:solidFill>
                  <a:srgbClr val="114A8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Free Zone  Authority  Sharjah Government</a:t>
            </a:r>
          </a:p>
          <a:p>
            <a:pPr algn="ctr" defTabSz="1219170">
              <a:lnSpc>
                <a:spcPct val="100000"/>
              </a:lnSpc>
              <a:spcBef>
                <a:spcPts val="0"/>
              </a:spcBef>
            </a:pPr>
            <a:endParaRPr lang="en-US" sz="2400" b="1">
              <a:solidFill>
                <a:srgbClr val="16214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8559DE-7C0B-B226-8EFE-34DB300F38E0}"/>
              </a:ext>
            </a:extLst>
          </p:cNvPr>
          <p:cNvGrpSpPr/>
          <p:nvPr/>
        </p:nvGrpSpPr>
        <p:grpSpPr>
          <a:xfrm>
            <a:off x="338574" y="1412463"/>
            <a:ext cx="3074021" cy="3363206"/>
            <a:chOff x="10065301" y="1412463"/>
            <a:chExt cx="3074021" cy="33632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3ED202-B6BC-20AC-ED61-E8E3CB77FF35}"/>
                </a:ext>
              </a:extLst>
            </p:cNvPr>
            <p:cNvSpPr/>
            <p:nvPr/>
          </p:nvSpPr>
          <p:spPr>
            <a:xfrm>
              <a:off x="10103401" y="4042583"/>
              <a:ext cx="1983824" cy="73308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lang="en-US" sz="1100" kern="0">
                  <a:solidFill>
                    <a:srgbClr val="151515"/>
                  </a:solidFill>
                  <a:latin typeface="Montserrat" panose="00000500000000000000" pitchFamily="2" charset="0"/>
                  <a:cs typeface="Poppins" panose="00000500000000000000" pitchFamily="2" charset="0"/>
                </a:rPr>
                <a:t>Booking, Inventory Search, Loyalty, Offer to Order, Order Fulfillment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178086-AAD1-9FFF-8B27-2D964B8DBB75}"/>
                </a:ext>
              </a:extLst>
            </p:cNvPr>
            <p:cNvSpPr/>
            <p:nvPr/>
          </p:nvSpPr>
          <p:spPr>
            <a:xfrm>
              <a:off x="10065301" y="1412463"/>
              <a:ext cx="251522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anchor="ctr">
              <a:spAutoFit/>
            </a:bodyPr>
            <a:lstStyle/>
            <a:p>
              <a:pPr marL="171446" marR="0" lvl="0" indent="-171446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all" spc="0" normalizeH="0" baseline="0" noProof="0">
                  <a:ln>
                    <a:noFill/>
                  </a:ln>
                  <a:solidFill>
                    <a:srgbClr val="E11B22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TECHNOLOGIES USED</a:t>
              </a:r>
            </a:p>
          </p:txBody>
        </p:sp>
        <p:sp>
          <p:nvSpPr>
            <p:cNvPr id="32" name="TextBox 105">
              <a:extLst>
                <a:ext uri="{FF2B5EF4-FFF2-40B4-BE49-F238E27FC236}">
                  <a16:creationId xmlns:a16="http://schemas.microsoft.com/office/drawing/2014/main" id="{77FF303F-47BE-FB8F-67F1-5641798EFF3F}"/>
                </a:ext>
              </a:extLst>
            </p:cNvPr>
            <p:cNvSpPr txBox="1"/>
            <p:nvPr/>
          </p:nvSpPr>
          <p:spPr>
            <a:xfrm>
              <a:off x="10103401" y="3556637"/>
              <a:ext cx="3035921" cy="456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anchor="ctr">
              <a:spAutoFit/>
            </a:bodyPr>
            <a:lstStyle>
              <a:defPPr>
                <a:defRPr lang="en-US"/>
              </a:defPPr>
              <a:lvl1pPr marL="171446" indent="-171446" defTabSz="685783">
                <a:spcAft>
                  <a:spcPts val="169"/>
                </a:spcAft>
                <a:defRPr sz="1200" b="1" kern="0" cap="all">
                  <a:solidFill>
                    <a:schemeClr val="accent1">
                      <a:lumMod val="75000"/>
                    </a:schemeClr>
                  </a:solidFill>
                  <a:latin typeface="Graphik (body)"/>
                  <a:cs typeface="Arial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46" marR="0" lvl="0" indent="-171446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all" spc="0" normalizeH="0" baseline="0" noProof="0">
                  <a:ln>
                    <a:noFill/>
                  </a:ln>
                  <a:solidFill>
                    <a:srgbClr val="E11B22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BUSINESS PROCESS </a:t>
              </a:r>
            </a:p>
            <a:p>
              <a:pPr marL="171446" marR="0" lvl="0" indent="-171446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all" spc="0" normalizeH="0" baseline="0" noProof="0">
                  <a:ln>
                    <a:noFill/>
                  </a:ln>
                  <a:solidFill>
                    <a:srgbClr val="E11B22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TRANSFORMATION</a:t>
              </a:r>
            </a:p>
          </p:txBody>
        </p:sp>
        <p:pic>
          <p:nvPicPr>
            <p:cNvPr id="39" name="Picture 8" descr="PwC and Okta solve Identity and Access Management challenges: PwC">
              <a:extLst>
                <a:ext uri="{FF2B5EF4-FFF2-40B4-BE49-F238E27FC236}">
                  <a16:creationId xmlns:a16="http://schemas.microsoft.com/office/drawing/2014/main" id="{9DF065FB-73DE-E34F-1356-B09D04D32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5301" y="2330864"/>
              <a:ext cx="865607" cy="486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API Management | Apigee | Google Cloud | Nordic APIs">
              <a:extLst>
                <a:ext uri="{FF2B5EF4-FFF2-40B4-BE49-F238E27FC236}">
                  <a16:creationId xmlns:a16="http://schemas.microsoft.com/office/drawing/2014/main" id="{FB75CB59-092F-679E-D06E-BBA69792A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451" y="2815013"/>
              <a:ext cx="710019" cy="39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782053D-46E2-235B-40E8-FFB0CA9D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5301" y="1754334"/>
              <a:ext cx="1034749" cy="487313"/>
            </a:xfrm>
            <a:prstGeom prst="rect">
              <a:avLst/>
            </a:prstGeom>
          </p:spPr>
        </p:pic>
      </p:grpSp>
      <p:pic>
        <p:nvPicPr>
          <p:cNvPr id="34" name="Picture 33" descr="A black sign with blue and red text&#10;&#10;Description automatically generated">
            <a:extLst>
              <a:ext uri="{FF2B5EF4-FFF2-40B4-BE49-F238E27FC236}">
                <a16:creationId xmlns:a16="http://schemas.microsoft.com/office/drawing/2014/main" id="{9E29533C-9EAA-C2A1-AAA5-04DDA8D3E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2" y="95250"/>
            <a:ext cx="1242842" cy="70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47535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06F6B3-C8A9-A85B-7E80-FCE478B705A6}"/>
              </a:ext>
            </a:extLst>
          </p:cNvPr>
          <p:cNvGrpSpPr/>
          <p:nvPr/>
        </p:nvGrpSpPr>
        <p:grpSpPr>
          <a:xfrm>
            <a:off x="6858000" y="0"/>
            <a:ext cx="5400687" cy="7376932"/>
            <a:chOff x="6858000" y="0"/>
            <a:chExt cx="5400687" cy="7376932"/>
          </a:xfrm>
        </p:grpSpPr>
        <p:sp>
          <p:nvSpPr>
            <p:cNvPr id="3" name="Shape 3499">
              <a:extLst>
                <a:ext uri="{FF2B5EF4-FFF2-40B4-BE49-F238E27FC236}">
                  <a16:creationId xmlns:a16="http://schemas.microsoft.com/office/drawing/2014/main" id="{842DADE2-B67C-9EE2-3240-FFF30D214640}"/>
                </a:ext>
              </a:extLst>
            </p:cNvPr>
            <p:cNvSpPr/>
            <p:nvPr/>
          </p:nvSpPr>
          <p:spPr>
            <a:xfrm>
              <a:off x="6858000" y="0"/>
              <a:ext cx="540068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45713" tIns="22850" rIns="45713" bIns="2285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object 2">
              <a:extLst>
                <a:ext uri="{FF2B5EF4-FFF2-40B4-BE49-F238E27FC236}">
                  <a16:creationId xmlns:a16="http://schemas.microsoft.com/office/drawing/2014/main" id="{1B7D8F1E-8946-75CC-9B74-0174C29C6B89}"/>
                </a:ext>
              </a:extLst>
            </p:cNvPr>
            <p:cNvSpPr txBox="1">
              <a:spLocks/>
            </p:cNvSpPr>
            <p:nvPr/>
          </p:nvSpPr>
          <p:spPr>
            <a:xfrm>
              <a:off x="7430017" y="1452911"/>
              <a:ext cx="2692677" cy="5661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95"/>
                </a:spcBef>
              </a:pPr>
              <a:r>
                <a:rPr lang="en-US" sz="3600" b="1" kern="0" spc="-1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Thank</a:t>
              </a:r>
              <a:r>
                <a:rPr lang="en-US" sz="3600" b="1" kern="0" spc="-45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3600" b="1" kern="0" spc="-114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You!</a:t>
              </a:r>
            </a:p>
          </p:txBody>
        </p:sp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2700BDA9-0C60-C033-6678-DF0B1814EA70}"/>
                </a:ext>
              </a:extLst>
            </p:cNvPr>
            <p:cNvSpPr txBox="1"/>
            <p:nvPr/>
          </p:nvSpPr>
          <p:spPr>
            <a:xfrm>
              <a:off x="7519779" y="3860585"/>
              <a:ext cx="4292965" cy="3516347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marR="1259205">
                <a:lnSpc>
                  <a:spcPct val="100000"/>
                </a:lnSpc>
              </a:pPr>
              <a:endParaRPr lang="en-US" sz="1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12700" marR="1259205"/>
              <a:r>
                <a:rPr lang="en-US" sz="1600" b="1">
                  <a:solidFill>
                    <a:schemeClr val="bg1"/>
                  </a:solidFill>
                  <a:latin typeface="Poppins"/>
                  <a:cs typeface="Poppins"/>
                </a:rPr>
                <a:t>Sender's Name : Saurabh Kakra</a:t>
              </a:r>
              <a:endParaRPr lang="en-US" sz="1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12700" marR="1259205"/>
              <a:r>
                <a:rPr lang="en-US" sz="1600" b="1">
                  <a:solidFill>
                    <a:schemeClr val="bg1"/>
                  </a:solidFill>
                  <a:latin typeface="Poppins"/>
                  <a:cs typeface="Poppins"/>
                </a:rPr>
                <a:t>Email Id : saurabh.kakra@idctechnologies.com</a:t>
              </a:r>
              <a:endParaRPr lang="en-US" sz="1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12700" marR="1259205"/>
              <a:endParaRPr lang="en-US" sz="16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12700" marR="1259205"/>
              <a:endParaRPr lang="en-US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12700" marR="1259205"/>
              <a:r>
                <a:rPr lang="en-US" sz="1600" u="sng">
                  <a:solidFill>
                    <a:schemeClr val="bg1"/>
                  </a:solidFill>
                  <a:latin typeface="Poppins"/>
                  <a:cs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www.idctechnologies.com</a:t>
              </a:r>
              <a:r>
                <a:rPr lang="en-US" sz="1600" u="sng">
                  <a:solidFill>
                    <a:schemeClr val="bg1"/>
                  </a:solidFill>
                  <a:latin typeface="Poppins"/>
                  <a:cs typeface="Poppins"/>
                </a:rPr>
                <a:t>/</a:t>
              </a:r>
              <a:r>
                <a:rPr lang="en-US" sz="1600" u="sng" err="1">
                  <a:solidFill>
                    <a:schemeClr val="bg1"/>
                  </a:solidFill>
                  <a:latin typeface="Poppins"/>
                  <a:cs typeface="Poppins"/>
                </a:rPr>
                <a:t>idcdigital</a:t>
              </a:r>
              <a:endParaRPr lang="en-US" err="1">
                <a:solidFill>
                  <a:schemeClr val="bg1"/>
                </a:solidFill>
                <a:latin typeface="Poppins"/>
                <a:cs typeface="Poppins"/>
              </a:endParaRPr>
            </a:p>
            <a:p>
              <a:pPr>
                <a:spcBef>
                  <a:spcPts val="50"/>
                </a:spcBef>
              </a:pPr>
              <a:endParaRPr lang="en-US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12700">
                <a:lnSpc>
                  <a:spcPct val="100000"/>
                </a:lnSpc>
              </a:pPr>
              <a:endParaRPr lang="en-US" sz="1600" b="1" spc="-2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>
                <a:lnSpc>
                  <a:spcPct val="100000"/>
                </a:lnSpc>
                <a:spcBef>
                  <a:spcPts val="50"/>
                </a:spcBef>
              </a:pPr>
              <a:endParaRPr lang="en-US"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12700">
                <a:lnSpc>
                  <a:spcPct val="100000"/>
                </a:lnSpc>
              </a:pPr>
              <a:endParaRPr lang="en-US" sz="1600" u="heavy" spc="-10">
                <a:solidFill>
                  <a:schemeClr val="bg1"/>
                </a:solidFill>
                <a:uFill>
                  <a:solidFill>
                    <a:srgbClr val="0000FF"/>
                  </a:solidFill>
                </a:u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DC0F25CE-3A2E-F5C0-5400-94C63D72D466}"/>
                </a:ext>
              </a:extLst>
            </p:cNvPr>
            <p:cNvSpPr txBox="1"/>
            <p:nvPr/>
          </p:nvSpPr>
          <p:spPr>
            <a:xfrm>
              <a:off x="7366786" y="2148764"/>
              <a:ext cx="4607760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100"/>
                </a:spcBef>
              </a:pPr>
              <a:r>
                <a:rPr lang="en-GB" spc="-1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Happy to start a conversation around your specific needs!</a:t>
              </a:r>
              <a:endParaRPr lang="en-US"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" name="Footer Placeholder 2">
              <a:extLst>
                <a:ext uri="{FF2B5EF4-FFF2-40B4-BE49-F238E27FC236}">
                  <a16:creationId xmlns:a16="http://schemas.microsoft.com/office/drawing/2014/main" id="{37EE7BDC-DF5E-F1EB-17B7-BCB3569B0171}"/>
                </a:ext>
              </a:extLst>
            </p:cNvPr>
            <p:cNvSpPr txBox="1">
              <a:spLocks/>
            </p:cNvSpPr>
            <p:nvPr/>
          </p:nvSpPr>
          <p:spPr>
            <a:xfrm>
              <a:off x="7244411" y="6375149"/>
              <a:ext cx="47836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bg1"/>
                  </a:solidFill>
                  <a:latin typeface="Montserrat" pitchFamily="2" charset="77"/>
                </a:rPr>
                <a:t>© 2024 IDC Technologies. All rights reserved - Confidential</a:t>
              </a:r>
              <a:endParaRPr lang="en-AE" sz="120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06CCCBF4-D9BB-F6F2-8561-44F97E74487F}"/>
              </a:ext>
            </a:extLst>
          </p:cNvPr>
          <p:cNvSpPr txBox="1">
            <a:spLocks/>
          </p:cNvSpPr>
          <p:nvPr/>
        </p:nvSpPr>
        <p:spPr>
          <a:xfrm>
            <a:off x="7484770" y="3277552"/>
            <a:ext cx="4299191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3600" b="1" kern="0" spc="-1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Reach us at : </a:t>
            </a:r>
            <a:endParaRPr lang="en-US" sz="3600" b="1" kern="0" spc="-114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98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418D273-D61B-6838-0359-3DC7D44F9777}"/>
              </a:ext>
            </a:extLst>
          </p:cNvPr>
          <p:cNvGrpSpPr/>
          <p:nvPr/>
        </p:nvGrpSpPr>
        <p:grpSpPr>
          <a:xfrm>
            <a:off x="900333" y="1083212"/>
            <a:ext cx="9973994" cy="4912623"/>
            <a:chOff x="2209800" y="1208099"/>
            <a:chExt cx="8300838" cy="462547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563BAD-EB64-041B-9B05-F576535F2190}"/>
                </a:ext>
              </a:extLst>
            </p:cNvPr>
            <p:cNvGrpSpPr/>
            <p:nvPr/>
          </p:nvGrpSpPr>
          <p:grpSpPr>
            <a:xfrm>
              <a:off x="2209800" y="2515165"/>
              <a:ext cx="7772400" cy="2205358"/>
              <a:chOff x="2209800" y="2326321"/>
              <a:chExt cx="7772400" cy="220535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731083E-C80A-075B-0E56-65B4C470F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9800" y="2326321"/>
                <a:ext cx="7772400" cy="220535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F9B06C0-BA26-FBB8-B308-F6E78AE17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7463" y="3038613"/>
                <a:ext cx="495300" cy="4826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2C9C8D8-51D3-A0D8-B941-9904166CB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9111" y="3521213"/>
                <a:ext cx="419100" cy="3937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A653CF5-8471-19A7-B1CD-FF9D85EE6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5387" y="3102113"/>
                <a:ext cx="419100" cy="4191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FC5213B-A3EA-F3E7-903B-895A9F9A9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11850" y="3639655"/>
                <a:ext cx="368300" cy="393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0B9DEB4-AE8A-7531-47B9-F71F02C4A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6055" y="3152913"/>
                <a:ext cx="368300" cy="3683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7630AA-D26C-78C4-01AC-EC0F5F835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40260" y="3575325"/>
                <a:ext cx="406400" cy="4191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5A6BA44-A7F0-172F-721A-F51BB1524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87459" y="3083891"/>
                <a:ext cx="457200" cy="43180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ACFEEC7-A83B-5B7A-C192-09E81F60A60E}"/>
                </a:ext>
              </a:extLst>
            </p:cNvPr>
            <p:cNvGrpSpPr/>
            <p:nvPr/>
          </p:nvGrpSpPr>
          <p:grpSpPr>
            <a:xfrm>
              <a:off x="2367307" y="4896193"/>
              <a:ext cx="8143331" cy="937377"/>
              <a:chOff x="2407063" y="4637776"/>
              <a:chExt cx="8143331" cy="93737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84A2D7-C79D-F178-60BA-F5AB2EE71346}"/>
                  </a:ext>
                </a:extLst>
              </p:cNvPr>
              <p:cNvSpPr txBox="1"/>
              <p:nvPr/>
            </p:nvSpPr>
            <p:spPr>
              <a:xfrm>
                <a:off x="2407063" y="4637776"/>
                <a:ext cx="11272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E" sz="1400" b="1">
                    <a:latin typeface="Montserrat" panose="00000500000000000000" pitchFamily="2" charset="0"/>
                    <a:cs typeface="Poppins" pitchFamily="2" charset="77"/>
                  </a:rPr>
                  <a:t>Founded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862266-244B-F4FF-9152-46CB96A1019F}"/>
                  </a:ext>
                </a:extLst>
              </p:cNvPr>
              <p:cNvSpPr txBox="1"/>
              <p:nvPr/>
            </p:nvSpPr>
            <p:spPr>
              <a:xfrm>
                <a:off x="2407063" y="4916696"/>
                <a:ext cx="19164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>
                    <a:effectLst/>
                    <a:latin typeface="Montserrat" panose="00000500000000000000" pitchFamily="2" charset="0"/>
                    <a:cs typeface="Poppins" pitchFamily="2" charset="77"/>
                  </a:rPr>
                  <a:t>IDC Technologies was Founded in 2003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8BAAC-79DF-5199-A9D2-E68C8485EFB2}"/>
                  </a:ext>
                </a:extLst>
              </p:cNvPr>
              <p:cNvSpPr txBox="1"/>
              <p:nvPr/>
            </p:nvSpPr>
            <p:spPr>
              <a:xfrm>
                <a:off x="4492539" y="4642494"/>
                <a:ext cx="15785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latin typeface="Montserrat" panose="00000500000000000000" pitchFamily="2" charset="0"/>
                    <a:cs typeface="Poppins" pitchFamily="2" charset="77"/>
                  </a:rPr>
                  <a:t>Headquarter</a:t>
                </a:r>
                <a:endParaRPr lang="en-AE" sz="1400" b="1">
                  <a:latin typeface="Montserrat" panose="00000500000000000000" pitchFamily="2" charset="0"/>
                  <a:cs typeface="Poppins" pitchFamily="2" charset="7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4E3B8E-FC1D-18FC-7C86-280A6651B11C}"/>
                  </a:ext>
                </a:extLst>
              </p:cNvPr>
              <p:cNvSpPr txBox="1"/>
              <p:nvPr/>
            </p:nvSpPr>
            <p:spPr>
              <a:xfrm>
                <a:off x="4492539" y="4921414"/>
                <a:ext cx="18983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>
                    <a:effectLst/>
                    <a:latin typeface="Montserrat" panose="00000500000000000000" pitchFamily="2" charset="0"/>
                    <a:cs typeface="Poppins" pitchFamily="2" charset="77"/>
                  </a:rPr>
                  <a:t>Headquartered in Milpitas, CA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3511B5-38F2-0A56-9C4B-D5B6CB2A9523}"/>
                  </a:ext>
                </a:extLst>
              </p:cNvPr>
              <p:cNvSpPr txBox="1"/>
              <p:nvPr/>
            </p:nvSpPr>
            <p:spPr>
              <a:xfrm>
                <a:off x="6490251" y="4637776"/>
                <a:ext cx="1780898" cy="531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latin typeface="Montserrat" panose="00000500000000000000" pitchFamily="2" charset="0"/>
                    <a:cs typeface="Poppins" pitchFamily="2" charset="77"/>
                  </a:rPr>
                  <a:t>No. of Years</a:t>
                </a:r>
              </a:p>
              <a:p>
                <a:r>
                  <a:rPr lang="en-US" sz="1400" b="1">
                    <a:latin typeface="Montserrat" panose="00000500000000000000" pitchFamily="2" charset="0"/>
                    <a:cs typeface="Poppins" pitchFamily="2" charset="77"/>
                  </a:rPr>
                  <a:t>Served</a:t>
                </a:r>
                <a:endParaRPr lang="en-AE" sz="1400" b="1">
                  <a:latin typeface="Montserrat" panose="00000500000000000000" pitchFamily="2" charset="0"/>
                  <a:cs typeface="Poppins" pitchFamily="2" charset="7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7C6A46-EAF0-50C4-BF6D-B6354573EDDE}"/>
                  </a:ext>
                </a:extLst>
              </p:cNvPr>
              <p:cNvSpPr txBox="1"/>
              <p:nvPr/>
            </p:nvSpPr>
            <p:spPr>
              <a:xfrm>
                <a:off x="6500190" y="5120593"/>
                <a:ext cx="12523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>
                    <a:effectLst/>
                    <a:latin typeface="Montserrat" panose="00000500000000000000" pitchFamily="2" charset="0"/>
                    <a:cs typeface="Poppins" pitchFamily="2" charset="77"/>
                  </a:rPr>
                  <a:t>21 Years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3A048F-91DF-D2AF-032C-19999CF127A1}"/>
                  </a:ext>
                </a:extLst>
              </p:cNvPr>
              <p:cNvSpPr txBox="1"/>
              <p:nvPr/>
            </p:nvSpPr>
            <p:spPr>
              <a:xfrm>
                <a:off x="8445092" y="4692566"/>
                <a:ext cx="2105302" cy="67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latin typeface="Montserrat" panose="00000500000000000000" pitchFamily="2" charset="0"/>
                    <a:cs typeface="Poppins" pitchFamily="2" charset="77"/>
                  </a:rPr>
                  <a:t>Guiding Innovation with Growth &amp; Proven Expertise </a:t>
                </a:r>
                <a:endParaRPr lang="en-AE" sz="1400" b="1">
                  <a:latin typeface="Montserrat" panose="00000500000000000000" pitchFamily="2" charset="0"/>
                  <a:cs typeface="Poppins" pitchFamily="2" charset="7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0A7F6B-4EB5-2262-AF87-C5900AC8DE6B}"/>
                  </a:ext>
                </a:extLst>
              </p:cNvPr>
              <p:cNvSpPr txBox="1"/>
              <p:nvPr/>
            </p:nvSpPr>
            <p:spPr>
              <a:xfrm>
                <a:off x="8445092" y="5314345"/>
                <a:ext cx="1898374" cy="260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Montserrat" panose="00000500000000000000" pitchFamily="2" charset="0"/>
                    <a:cs typeface="Poppins" pitchFamily="2" charset="77"/>
                  </a:rPr>
                  <a:t>5</a:t>
                </a:r>
                <a:r>
                  <a:rPr lang="en-US" sz="1200" b="0">
                    <a:effectLst/>
                    <a:latin typeface="Montserrat" panose="00000500000000000000" pitchFamily="2" charset="0"/>
                    <a:cs typeface="Poppins" pitchFamily="2" charset="77"/>
                  </a:rPr>
                  <a:t>500+ Employees Globally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388726-F053-410C-F6E6-BCEB439D127B}"/>
                </a:ext>
              </a:extLst>
            </p:cNvPr>
            <p:cNvGrpSpPr/>
            <p:nvPr/>
          </p:nvGrpSpPr>
          <p:grpSpPr>
            <a:xfrm>
              <a:off x="2697652" y="1208099"/>
              <a:ext cx="6999363" cy="1513576"/>
              <a:chOff x="2778746" y="991317"/>
              <a:chExt cx="6999363" cy="151357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8C3B8B-E134-574C-2B13-7075E30E0D17}"/>
                  </a:ext>
                </a:extLst>
              </p:cNvPr>
              <p:cNvSpPr txBox="1"/>
              <p:nvPr/>
            </p:nvSpPr>
            <p:spPr>
              <a:xfrm>
                <a:off x="7528201" y="991317"/>
                <a:ext cx="19164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latin typeface="Montserrat" panose="00000500000000000000" pitchFamily="2" charset="0"/>
                    <a:cs typeface="Poppins" pitchFamily="2" charset="77"/>
                  </a:rPr>
                  <a:t>Industry Leadership</a:t>
                </a:r>
                <a:endParaRPr lang="en-AE" sz="1400" b="1">
                  <a:latin typeface="Montserrat" panose="00000500000000000000" pitchFamily="2" charset="0"/>
                  <a:cs typeface="Poppins" pitchFamily="2" charset="7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646BAB-D051-3226-6713-AE9CF6286FE5}"/>
                  </a:ext>
                </a:extLst>
              </p:cNvPr>
              <p:cNvSpPr txBox="1"/>
              <p:nvPr/>
            </p:nvSpPr>
            <p:spPr>
              <a:xfrm>
                <a:off x="7528201" y="1319912"/>
                <a:ext cx="2249908" cy="632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>
                    <a:effectLst/>
                    <a:latin typeface="Montserrat" panose="00000500000000000000" pitchFamily="2" charset="0"/>
                    <a:cs typeface="Poppins" pitchFamily="2" charset="77"/>
                  </a:rPr>
                  <a:t>Seasoned experts &amp; leaders </a:t>
                </a:r>
                <a:r>
                  <a:rPr lang="en-GB" sz="1200">
                    <a:latin typeface="Montserrat" panose="00000500000000000000" pitchFamily="2" charset="0"/>
                    <a:cs typeface="Poppins" pitchFamily="2" charset="77"/>
                  </a:rPr>
                  <a:t>t</a:t>
                </a:r>
                <a:r>
                  <a:rPr lang="en-GB" sz="1200" b="0">
                    <a:effectLst/>
                    <a:latin typeface="Montserrat" panose="00000500000000000000" pitchFamily="2" charset="0"/>
                    <a:cs typeface="Poppins" pitchFamily="2" charset="77"/>
                  </a:rPr>
                  <a:t>railblazing digital solutions for all sectors</a:t>
                </a:r>
                <a:endParaRPr lang="en-US" sz="1200" b="0">
                  <a:effectLst/>
                  <a:latin typeface="Montserrat" panose="00000500000000000000" pitchFamily="2" charset="0"/>
                  <a:cs typeface="Poppins" pitchFamily="2" charset="7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DD1AF1-2854-D6CA-AF39-ACB9B6AAD216}"/>
                  </a:ext>
                </a:extLst>
              </p:cNvPr>
              <p:cNvSpPr txBox="1"/>
              <p:nvPr/>
            </p:nvSpPr>
            <p:spPr>
              <a:xfrm>
                <a:off x="4931975" y="1040219"/>
                <a:ext cx="18742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latin typeface="Montserrat" panose="00000500000000000000" pitchFamily="2" charset="0"/>
                    <a:cs typeface="Poppins" pitchFamily="2" charset="77"/>
                  </a:rPr>
                  <a:t>Industry Certified</a:t>
                </a:r>
                <a:endParaRPr lang="en-AE" sz="1400" b="1">
                  <a:latin typeface="Montserrat" panose="00000500000000000000" pitchFamily="2" charset="0"/>
                  <a:cs typeface="Poppins" pitchFamily="2" charset="7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778942-6318-89CF-8FB6-B43412BB355D}"/>
                  </a:ext>
                </a:extLst>
              </p:cNvPr>
              <p:cNvSpPr txBox="1"/>
              <p:nvPr/>
            </p:nvSpPr>
            <p:spPr>
              <a:xfrm>
                <a:off x="4917787" y="1330244"/>
                <a:ext cx="2249907" cy="1174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>
                    <a:effectLst/>
                    <a:latin typeface="Montserrat" panose="00000500000000000000" pitchFamily="2" charset="0"/>
                    <a:cs typeface="Poppins" pitchFamily="2" charset="77"/>
                  </a:rPr>
                  <a:t>NMSDC Certified MBE, BBB Certified Business, E-Verify Certified, ISO 9001:2015, ISO 27001:2013, ISO 20000-1:2011 Certified. Also, CMMI Level 3 Certified.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324038-1C65-8FC1-A772-C1DD2E8BE161}"/>
                  </a:ext>
                </a:extLst>
              </p:cNvPr>
              <p:cNvSpPr txBox="1"/>
              <p:nvPr/>
            </p:nvSpPr>
            <p:spPr>
              <a:xfrm>
                <a:off x="2778746" y="1038317"/>
                <a:ext cx="16679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latin typeface="Montserrat" panose="00000500000000000000" pitchFamily="2" charset="0"/>
                    <a:cs typeface="Poppins" pitchFamily="2" charset="77"/>
                  </a:rPr>
                  <a:t>Global Presence</a:t>
                </a:r>
                <a:endParaRPr lang="en-AE" sz="1400" b="1">
                  <a:latin typeface="Montserrat" panose="00000500000000000000" pitchFamily="2" charset="0"/>
                  <a:cs typeface="Poppins" pitchFamily="2" charset="7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0C8AB7-9F81-C9AF-FD35-60BC0CB8EC72}"/>
                  </a:ext>
                </a:extLst>
              </p:cNvPr>
              <p:cNvSpPr txBox="1"/>
              <p:nvPr/>
            </p:nvSpPr>
            <p:spPr>
              <a:xfrm>
                <a:off x="2778746" y="1317238"/>
                <a:ext cx="19164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>
                    <a:effectLst/>
                    <a:latin typeface="Montserrat" panose="00000500000000000000" pitchFamily="2" charset="0"/>
                    <a:cs typeface="Poppins" pitchFamily="2" charset="77"/>
                  </a:rPr>
                  <a:t>North America, Europe, Australia, Singapore, Malaysia, UAE, &amp; India</a:t>
                </a: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5DD1E2E-47B2-BBF8-5672-40028916485F}"/>
              </a:ext>
            </a:extLst>
          </p:cNvPr>
          <p:cNvSpPr txBox="1"/>
          <p:nvPr/>
        </p:nvSpPr>
        <p:spPr>
          <a:xfrm>
            <a:off x="2134066" y="387006"/>
            <a:ext cx="7923869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defTabSz="1219170">
              <a:lnSpc>
                <a:spcPct val="100000"/>
              </a:lnSpc>
              <a:spcBef>
                <a:spcPts val="0"/>
              </a:spcBef>
              <a:buNone/>
              <a:defRPr sz="3733" b="1">
                <a:solidFill>
                  <a:schemeClr val="accent6"/>
                </a:solidFill>
                <a:cs typeface="Segoe UI" panose="020B0502040204020203" pitchFamily="34" charset="0"/>
              </a:defRPr>
            </a:lvl1pPr>
          </a:lstStyle>
          <a:p>
            <a:pPr algn="ctr"/>
            <a:r>
              <a:rPr lang="en-AE" sz="2800">
                <a:solidFill>
                  <a:srgbClr val="162143"/>
                </a:solidFill>
                <a:latin typeface="Montserrat ExtraBold" panose="00000900000000000000" pitchFamily="2" charset="0"/>
                <a:cs typeface="Poppins"/>
              </a:rPr>
              <a:t>Company </a:t>
            </a:r>
            <a:r>
              <a:rPr lang="en-AE" sz="2800" b="1">
                <a:solidFill>
                  <a:srgbClr val="114A8A"/>
                </a:solidFill>
                <a:latin typeface="Montserrat ExtraBold" panose="00000900000000000000" pitchFamily="2" charset="0"/>
                <a:cs typeface="Poppins"/>
              </a:rPr>
              <a:t>Highlights</a:t>
            </a:r>
            <a:endParaRPr lang="en-US" sz="2800" b="1">
              <a:solidFill>
                <a:srgbClr val="114A8A"/>
              </a:solidFill>
              <a:latin typeface="Montserrat ExtraBold" panose="00000900000000000000" pitchFamily="2" charset="0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989956225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map of the world&#10;&#10;Description automatically generated">
            <a:extLst>
              <a:ext uri="{FF2B5EF4-FFF2-40B4-BE49-F238E27FC236}">
                <a16:creationId xmlns:a16="http://schemas.microsoft.com/office/drawing/2014/main" id="{EFC3A195-FA6A-732C-87A2-39F68861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7" name="직사각형 15">
            <a:extLst>
              <a:ext uri="{FF2B5EF4-FFF2-40B4-BE49-F238E27FC236}">
                <a16:creationId xmlns:a16="http://schemas.microsoft.com/office/drawing/2014/main" id="{473C9235-B15C-46EA-A6F1-64F906EF04E7}"/>
              </a:ext>
            </a:extLst>
          </p:cNvPr>
          <p:cNvSpPr/>
          <p:nvPr/>
        </p:nvSpPr>
        <p:spPr>
          <a:xfrm>
            <a:off x="7503188" y="5787605"/>
            <a:ext cx="2845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>
                <a:ln>
                  <a:noFill/>
                </a:ln>
                <a:solidFill>
                  <a:srgbClr val="00B0F0">
                    <a:lumMod val="20000"/>
                    <a:lumOff val="80000"/>
                  </a:srgb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Our Global Footprint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B958BEB6-A62E-41BF-9628-3AC03C72D654}"/>
              </a:ext>
            </a:extLst>
          </p:cNvPr>
          <p:cNvCxnSpPr>
            <a:cxnSpLocks/>
          </p:cNvCxnSpPr>
          <p:nvPr/>
        </p:nvCxnSpPr>
        <p:spPr>
          <a:xfrm>
            <a:off x="8467689" y="2484055"/>
            <a:ext cx="0" cy="123727"/>
          </a:xfrm>
          <a:prstGeom prst="line">
            <a:avLst/>
          </a:prstGeom>
          <a:noFill/>
          <a:ln w="158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A07A074-5FEA-4409-891D-2FB04B9FCDE9}"/>
              </a:ext>
            </a:extLst>
          </p:cNvPr>
          <p:cNvSpPr/>
          <p:nvPr/>
        </p:nvSpPr>
        <p:spPr>
          <a:xfrm>
            <a:off x="4297776" y="2335026"/>
            <a:ext cx="897082" cy="188378"/>
          </a:xfrm>
          <a:prstGeom prst="roundRect">
            <a:avLst>
              <a:gd name="adj" fmla="val 50000"/>
            </a:avLst>
          </a:prstGeom>
          <a:gradFill>
            <a:gsLst>
              <a:gs pos="76000">
                <a:schemeClr val="bg1"/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San Francisco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227474A-7D93-4C47-B5B4-2B0C8191CF47}"/>
              </a:ext>
            </a:extLst>
          </p:cNvPr>
          <p:cNvSpPr/>
          <p:nvPr/>
        </p:nvSpPr>
        <p:spPr>
          <a:xfrm>
            <a:off x="5052935" y="3629145"/>
            <a:ext cx="839379" cy="194965"/>
          </a:xfrm>
          <a:prstGeom prst="roundRect">
            <a:avLst>
              <a:gd name="adj" fmla="val 50000"/>
            </a:avLst>
          </a:prstGeom>
          <a:gradFill>
            <a:gsLst>
              <a:gs pos="29000">
                <a:schemeClr val="bg1"/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Washington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C87E67B-3389-43E2-A4E6-7170CBEF77CB}"/>
              </a:ext>
            </a:extLst>
          </p:cNvPr>
          <p:cNvSpPr/>
          <p:nvPr/>
        </p:nvSpPr>
        <p:spPr>
          <a:xfrm>
            <a:off x="6621553" y="1511018"/>
            <a:ext cx="623379" cy="165740"/>
          </a:xfrm>
          <a:prstGeom prst="roundRect">
            <a:avLst>
              <a:gd name="adj" fmla="val 50000"/>
            </a:avLst>
          </a:prstGeom>
          <a:gradFill>
            <a:gsLst>
              <a:gs pos="35000">
                <a:schemeClr val="bg1"/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Boston</a:t>
            </a:r>
            <a:endParaRPr kumimoji="0" lang="en-IN" sz="80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F600517-CB15-4B38-9EE3-F2F5E1429170}"/>
              </a:ext>
            </a:extLst>
          </p:cNvPr>
          <p:cNvSpPr/>
          <p:nvPr/>
        </p:nvSpPr>
        <p:spPr>
          <a:xfrm>
            <a:off x="6773916" y="2600173"/>
            <a:ext cx="711781" cy="197538"/>
          </a:xfrm>
          <a:prstGeom prst="roundRect">
            <a:avLst>
              <a:gd name="adj" fmla="val 50000"/>
            </a:avLst>
          </a:prstGeom>
          <a:gradFill>
            <a:gsLst>
              <a:gs pos="35000">
                <a:schemeClr val="bg1"/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New York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B966BD4-566A-4A0C-91FF-6A315CD8CAF7}"/>
              </a:ext>
            </a:extLst>
          </p:cNvPr>
          <p:cNvSpPr/>
          <p:nvPr/>
        </p:nvSpPr>
        <p:spPr>
          <a:xfrm>
            <a:off x="6358151" y="2906440"/>
            <a:ext cx="594735" cy="19244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Austin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6FA5BA6-8AA0-4321-9F6B-A16CBE7BDD6F}"/>
              </a:ext>
            </a:extLst>
          </p:cNvPr>
          <p:cNvSpPr/>
          <p:nvPr/>
        </p:nvSpPr>
        <p:spPr>
          <a:xfrm>
            <a:off x="7537423" y="942425"/>
            <a:ext cx="622382" cy="180556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FFFF"/>
            </a:soli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London</a:t>
            </a:r>
            <a:endParaRPr kumimoji="0" lang="en-IN" sz="8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FE39B08-4E9C-45FC-889B-38CC091D9E18}"/>
              </a:ext>
            </a:extLst>
          </p:cNvPr>
          <p:cNvSpPr/>
          <p:nvPr/>
        </p:nvSpPr>
        <p:spPr>
          <a:xfrm>
            <a:off x="8581008" y="1261694"/>
            <a:ext cx="983109" cy="17005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Poland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6F067B0-BC3C-494D-B294-FA640E1F5912}"/>
              </a:ext>
            </a:extLst>
          </p:cNvPr>
          <p:cNvSpPr/>
          <p:nvPr/>
        </p:nvSpPr>
        <p:spPr>
          <a:xfrm>
            <a:off x="8159804" y="501459"/>
            <a:ext cx="930310" cy="217223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Netherlands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73CDF1FF-5856-4BB4-A189-C3CED950797B}"/>
              </a:ext>
            </a:extLst>
          </p:cNvPr>
          <p:cNvSpPr/>
          <p:nvPr/>
        </p:nvSpPr>
        <p:spPr>
          <a:xfrm>
            <a:off x="8193597" y="3645926"/>
            <a:ext cx="783894" cy="188288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chemeClr val="bg1"/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Abu Dhabi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F42F61D0-97EC-4D95-BAE5-64CAF598F1FC}"/>
              </a:ext>
            </a:extLst>
          </p:cNvPr>
          <p:cNvSpPr/>
          <p:nvPr/>
        </p:nvSpPr>
        <p:spPr>
          <a:xfrm>
            <a:off x="8334464" y="3389137"/>
            <a:ext cx="525465" cy="162645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Dubai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F1AAAF8-A129-4380-9B4F-F7C06FAF7DAD}"/>
              </a:ext>
            </a:extLst>
          </p:cNvPr>
          <p:cNvSpPr/>
          <p:nvPr/>
        </p:nvSpPr>
        <p:spPr>
          <a:xfrm>
            <a:off x="9908241" y="2797961"/>
            <a:ext cx="729266" cy="18052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Gurugram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2716B8C-8C2F-49AE-89E1-268CF52ADA2B}"/>
              </a:ext>
            </a:extLst>
          </p:cNvPr>
          <p:cNvSpPr/>
          <p:nvPr/>
        </p:nvSpPr>
        <p:spPr>
          <a:xfrm>
            <a:off x="9387238" y="3784250"/>
            <a:ext cx="500774" cy="1914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Pune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09F54B9-BCAF-4C71-BB3B-5118937CDC00}"/>
              </a:ext>
            </a:extLst>
          </p:cNvPr>
          <p:cNvSpPr/>
          <p:nvPr/>
        </p:nvSpPr>
        <p:spPr>
          <a:xfrm>
            <a:off x="10015934" y="3266273"/>
            <a:ext cx="729266" cy="178826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Bengaluru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E52C4EC-7160-417B-9FC0-FF8956A47404}"/>
              </a:ext>
            </a:extLst>
          </p:cNvPr>
          <p:cNvSpPr/>
          <p:nvPr/>
        </p:nvSpPr>
        <p:spPr>
          <a:xfrm>
            <a:off x="11164138" y="3648806"/>
            <a:ext cx="767074" cy="246144"/>
          </a:xfrm>
          <a:prstGeom prst="roundRect">
            <a:avLst>
              <a:gd name="adj" fmla="val 50000"/>
            </a:avLst>
          </a:prstGeom>
          <a:gradFill>
            <a:gsLst>
              <a:gs pos="39000">
                <a:schemeClr val="bg1"/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Singapore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4128CE1-EC46-494D-9D7A-B840F57C03F4}"/>
              </a:ext>
            </a:extLst>
          </p:cNvPr>
          <p:cNvSpPr/>
          <p:nvPr/>
        </p:nvSpPr>
        <p:spPr>
          <a:xfrm>
            <a:off x="10569907" y="4961280"/>
            <a:ext cx="594231" cy="21555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Sydney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F5538D-522A-46AA-AD21-66904910C123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503167" y="1593888"/>
            <a:ext cx="118386" cy="968851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70EAF7C-C4F9-4BA3-81F3-1EAD905154F1}"/>
              </a:ext>
            </a:extLst>
          </p:cNvPr>
          <p:cNvCxnSpPr>
            <a:cxnSpLocks/>
            <a:stCxn id="84" idx="1"/>
          </p:cNvCxnSpPr>
          <p:nvPr/>
        </p:nvCxnSpPr>
        <p:spPr>
          <a:xfrm flipH="1" flipV="1">
            <a:off x="6444580" y="2651404"/>
            <a:ext cx="329336" cy="47538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2A5B596-AD32-4249-8B8C-1B2834CFF041}"/>
              </a:ext>
            </a:extLst>
          </p:cNvPr>
          <p:cNvCxnSpPr>
            <a:cxnSpLocks/>
            <a:stCxn id="85" idx="1"/>
          </p:cNvCxnSpPr>
          <p:nvPr/>
        </p:nvCxnSpPr>
        <p:spPr>
          <a:xfrm flipH="1" flipV="1">
            <a:off x="6000791" y="2959080"/>
            <a:ext cx="357360" cy="43584"/>
          </a:xfrm>
          <a:prstGeom prst="line">
            <a:avLst/>
          </a:prstGeom>
          <a:ln w="22225">
            <a:solidFill>
              <a:srgbClr val="00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CEA9ADD-F6C7-4770-9C12-01FE1D406942}"/>
              </a:ext>
            </a:extLst>
          </p:cNvPr>
          <p:cNvCxnSpPr>
            <a:cxnSpLocks/>
          </p:cNvCxnSpPr>
          <p:nvPr/>
        </p:nvCxnSpPr>
        <p:spPr>
          <a:xfrm flipV="1">
            <a:off x="5200982" y="2729998"/>
            <a:ext cx="573591" cy="881416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20787FB-9783-49E1-9B27-AF8CAEA4FE3B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5194858" y="2429215"/>
            <a:ext cx="26857" cy="406522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0C3E4AD-50B5-4B68-AAC0-0B85623CF399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7848614" y="1122981"/>
            <a:ext cx="100657" cy="1287017"/>
          </a:xfrm>
          <a:prstGeom prst="line">
            <a:avLst/>
          </a:prstGeom>
          <a:ln w="22225">
            <a:solidFill>
              <a:srgbClr val="00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ED7882B-1F4E-4608-B796-F5208A5A9727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8043897" y="718682"/>
            <a:ext cx="581062" cy="1731279"/>
          </a:xfrm>
          <a:prstGeom prst="line">
            <a:avLst/>
          </a:prstGeom>
          <a:ln w="22225">
            <a:solidFill>
              <a:srgbClr val="00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05FCCE0-A169-42B1-ABDE-147FDF9FB96D}"/>
              </a:ext>
            </a:extLst>
          </p:cNvPr>
          <p:cNvCxnSpPr>
            <a:cxnSpLocks/>
            <a:stCxn id="87" idx="1"/>
          </p:cNvCxnSpPr>
          <p:nvPr/>
        </p:nvCxnSpPr>
        <p:spPr>
          <a:xfrm flipH="1">
            <a:off x="8102404" y="1346723"/>
            <a:ext cx="478604" cy="1109702"/>
          </a:xfrm>
          <a:prstGeom prst="line">
            <a:avLst/>
          </a:prstGeom>
          <a:ln w="22225">
            <a:solidFill>
              <a:srgbClr val="00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0469B9F-D4AD-47FA-9E95-5589418F76D8}"/>
              </a:ext>
            </a:extLst>
          </p:cNvPr>
          <p:cNvCxnSpPr>
            <a:cxnSpLocks/>
          </p:cNvCxnSpPr>
          <p:nvPr/>
        </p:nvCxnSpPr>
        <p:spPr>
          <a:xfrm flipH="1">
            <a:off x="9723263" y="2895596"/>
            <a:ext cx="207100" cy="182153"/>
          </a:xfrm>
          <a:prstGeom prst="line">
            <a:avLst/>
          </a:prstGeom>
          <a:ln w="22225">
            <a:solidFill>
              <a:srgbClr val="00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1ED6FB7-347F-4AE3-804B-52C205561F73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9637625" y="3256274"/>
            <a:ext cx="10408" cy="527976"/>
          </a:xfrm>
          <a:prstGeom prst="line">
            <a:avLst/>
          </a:prstGeom>
          <a:ln w="22225">
            <a:solidFill>
              <a:srgbClr val="00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D38F9A6-B1DD-4E0A-9C39-685BD39E7A0F}"/>
              </a:ext>
            </a:extLst>
          </p:cNvPr>
          <p:cNvCxnSpPr>
            <a:cxnSpLocks/>
            <a:stCxn id="93" idx="1"/>
          </p:cNvCxnSpPr>
          <p:nvPr/>
        </p:nvCxnSpPr>
        <p:spPr>
          <a:xfrm flipH="1">
            <a:off x="9797456" y="3355686"/>
            <a:ext cx="218478" cy="216963"/>
          </a:xfrm>
          <a:prstGeom prst="line">
            <a:avLst/>
          </a:prstGeom>
          <a:ln w="22225">
            <a:solidFill>
              <a:srgbClr val="00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5E25E11-50E0-42E7-B6CC-E5DCC9453574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10508236" y="3771878"/>
            <a:ext cx="655902" cy="212841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8A6541C-3A41-407C-80DE-D65DF59E7342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1164138" y="4822914"/>
            <a:ext cx="155139" cy="246145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688114B-2B6B-4DEB-A451-43525FA207BD}"/>
              </a:ext>
            </a:extLst>
          </p:cNvPr>
          <p:cNvCxnSpPr>
            <a:cxnSpLocks/>
            <a:stCxn id="90" idx="3"/>
          </p:cNvCxnSpPr>
          <p:nvPr/>
        </p:nvCxnSpPr>
        <p:spPr>
          <a:xfrm flipV="1">
            <a:off x="8859929" y="3212074"/>
            <a:ext cx="366150" cy="258386"/>
          </a:xfrm>
          <a:prstGeom prst="line">
            <a:avLst/>
          </a:prstGeom>
          <a:ln w="22225">
            <a:solidFill>
              <a:srgbClr val="00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BA6AA0A-E676-4A49-92C9-DB1DBE6FA09F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8977491" y="3228766"/>
            <a:ext cx="288020" cy="511304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34E1E825-412D-4BF1-A027-66530D3D0AE0}"/>
              </a:ext>
            </a:extLst>
          </p:cNvPr>
          <p:cNvSpPr/>
          <p:nvPr/>
        </p:nvSpPr>
        <p:spPr>
          <a:xfrm>
            <a:off x="8678113" y="1666229"/>
            <a:ext cx="682364" cy="164743"/>
          </a:xfrm>
          <a:prstGeom prst="roundRect">
            <a:avLst>
              <a:gd name="adj" fmla="val 50000"/>
            </a:avLst>
          </a:prstGeom>
          <a:gradFill>
            <a:gsLst>
              <a:gs pos="68000">
                <a:schemeClr val="bg1"/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Germany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19B9E257-6781-452B-A8F3-C66476F0672C}"/>
              </a:ext>
            </a:extLst>
          </p:cNvPr>
          <p:cNvSpPr/>
          <p:nvPr/>
        </p:nvSpPr>
        <p:spPr>
          <a:xfrm>
            <a:off x="4605740" y="2009857"/>
            <a:ext cx="604145" cy="188378"/>
          </a:xfrm>
          <a:prstGeom prst="roundRect">
            <a:avLst>
              <a:gd name="adj" fmla="val 50000"/>
            </a:avLst>
          </a:prstGeom>
          <a:gradFill>
            <a:gsLst>
              <a:gs pos="63000">
                <a:schemeClr val="bg1"/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Denver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3664EF84-684E-44C5-8F52-8B3238D14C6E}"/>
              </a:ext>
            </a:extLst>
          </p:cNvPr>
          <p:cNvSpPr/>
          <p:nvPr/>
        </p:nvSpPr>
        <p:spPr>
          <a:xfrm>
            <a:off x="11085900" y="3306397"/>
            <a:ext cx="750423" cy="199158"/>
          </a:xfrm>
          <a:prstGeom prst="roundRect">
            <a:avLst>
              <a:gd name="adj" fmla="val 50000"/>
            </a:avLst>
          </a:prstGeom>
          <a:gradFill>
            <a:gsLst>
              <a:gs pos="39000">
                <a:schemeClr val="bg1"/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Malaysia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4D9F11D-E004-41D8-952F-63FB1ED44CCF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0417280" y="3405976"/>
            <a:ext cx="668620" cy="323758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D6CA89F-28C3-4B8D-9900-D4435835AB17}"/>
              </a:ext>
            </a:extLst>
          </p:cNvPr>
          <p:cNvSpPr/>
          <p:nvPr/>
        </p:nvSpPr>
        <p:spPr>
          <a:xfrm>
            <a:off x="6473482" y="1256484"/>
            <a:ext cx="717316" cy="162362"/>
          </a:xfrm>
          <a:prstGeom prst="roundRect">
            <a:avLst>
              <a:gd name="adj" fmla="val 50000"/>
            </a:avLst>
          </a:prstGeom>
          <a:gradFill>
            <a:gsLst>
              <a:gs pos="35000">
                <a:schemeClr val="bg1"/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Canada</a:t>
            </a:r>
            <a:endParaRPr kumimoji="0" lang="en-IN" sz="80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CDC0362-5FB4-44F5-ADD4-E4AF61272C45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6114293" y="1337665"/>
            <a:ext cx="359189" cy="1182972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4B91EEB-F9F3-4F67-AA3C-C93D42982256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5209885" y="2104046"/>
            <a:ext cx="265544" cy="666001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CC46C0E-1570-41B7-95FC-C9E6E67F2692}"/>
              </a:ext>
            </a:extLst>
          </p:cNvPr>
          <p:cNvCxnSpPr>
            <a:cxnSpLocks/>
            <a:stCxn id="98" idx="1"/>
          </p:cNvCxnSpPr>
          <p:nvPr/>
        </p:nvCxnSpPr>
        <p:spPr>
          <a:xfrm flipH="1">
            <a:off x="8193597" y="1748601"/>
            <a:ext cx="484516" cy="676924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FEFC676-B7F7-4439-A4D3-7316F20B1261}"/>
              </a:ext>
            </a:extLst>
          </p:cNvPr>
          <p:cNvCxnSpPr>
            <a:cxnSpLocks/>
          </p:cNvCxnSpPr>
          <p:nvPr/>
        </p:nvCxnSpPr>
        <p:spPr>
          <a:xfrm>
            <a:off x="9741977" y="2708497"/>
            <a:ext cx="0" cy="325733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51CECB7C-A298-430E-93BD-F89E6FF159B7}"/>
              </a:ext>
            </a:extLst>
          </p:cNvPr>
          <p:cNvSpPr/>
          <p:nvPr/>
        </p:nvSpPr>
        <p:spPr>
          <a:xfrm>
            <a:off x="5996754" y="3213613"/>
            <a:ext cx="590588" cy="194108"/>
          </a:xfrm>
          <a:prstGeom prst="roundRect">
            <a:avLst>
              <a:gd name="adj" fmla="val 50000"/>
            </a:avLst>
          </a:prstGeom>
          <a:gradFill>
            <a:gsLst>
              <a:gs pos="29000">
                <a:schemeClr val="bg1"/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Mexico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1744626-559E-4C12-B337-8CEC44CC4881}"/>
              </a:ext>
            </a:extLst>
          </p:cNvPr>
          <p:cNvCxnSpPr>
            <a:cxnSpLocks/>
            <a:stCxn id="139" idx="1"/>
          </p:cNvCxnSpPr>
          <p:nvPr/>
        </p:nvCxnSpPr>
        <p:spPr>
          <a:xfrm flipH="1">
            <a:off x="5593830" y="3310667"/>
            <a:ext cx="402924" cy="45020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CC95A6E-74FD-4597-A8EF-9DD6E08931A9}"/>
              </a:ext>
            </a:extLst>
          </p:cNvPr>
          <p:cNvSpPr txBox="1"/>
          <p:nvPr/>
        </p:nvSpPr>
        <p:spPr>
          <a:xfrm>
            <a:off x="7058727" y="6297515"/>
            <a:ext cx="3734573" cy="468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83C3"/>
              </a:buClr>
              <a:buSzPct val="70000"/>
              <a:tabLst/>
              <a:defRPr/>
            </a:pPr>
            <a:r>
              <a:rPr kumimoji="0" lang="en-US" sz="180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21 Years Successive Growth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A41A1C6A-610B-48C2-8F17-683DAABB903E}"/>
              </a:ext>
            </a:extLst>
          </p:cNvPr>
          <p:cNvSpPr/>
          <p:nvPr/>
        </p:nvSpPr>
        <p:spPr>
          <a:xfrm>
            <a:off x="9652550" y="2651404"/>
            <a:ext cx="584827" cy="157189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Noida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4506B2E0-FFD8-4290-A3E9-DAA602E379A4}"/>
              </a:ext>
            </a:extLst>
          </p:cNvPr>
          <p:cNvSpPr/>
          <p:nvPr/>
        </p:nvSpPr>
        <p:spPr>
          <a:xfrm>
            <a:off x="9947581" y="4078492"/>
            <a:ext cx="655901" cy="258494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Chennai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BB82DE3-BA0A-40AD-975F-29FC2E5F3A92}"/>
              </a:ext>
            </a:extLst>
          </p:cNvPr>
          <p:cNvCxnSpPr>
            <a:cxnSpLocks/>
            <a:stCxn id="130" idx="0"/>
          </p:cNvCxnSpPr>
          <p:nvPr/>
        </p:nvCxnSpPr>
        <p:spPr>
          <a:xfrm flipH="1" flipV="1">
            <a:off x="9888014" y="3582742"/>
            <a:ext cx="387518" cy="495750"/>
          </a:xfrm>
          <a:prstGeom prst="line">
            <a:avLst/>
          </a:prstGeom>
          <a:ln w="22225">
            <a:solidFill>
              <a:srgbClr val="00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D5612C9-93BB-4B38-95D3-BE2C053428E0}"/>
              </a:ext>
            </a:extLst>
          </p:cNvPr>
          <p:cNvSpPr/>
          <p:nvPr/>
        </p:nvSpPr>
        <p:spPr>
          <a:xfrm>
            <a:off x="6364470" y="3476049"/>
            <a:ext cx="755382" cy="27333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Costa Rica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56FB2A-61E1-4B0F-8B61-DC0C92F1244F}"/>
              </a:ext>
            </a:extLst>
          </p:cNvPr>
          <p:cNvCxnSpPr>
            <a:cxnSpLocks/>
            <a:stCxn id="133" idx="1"/>
          </p:cNvCxnSpPr>
          <p:nvPr/>
        </p:nvCxnSpPr>
        <p:spPr>
          <a:xfrm flipH="1" flipV="1">
            <a:off x="5910856" y="3528694"/>
            <a:ext cx="453614" cy="84024"/>
          </a:xfrm>
          <a:prstGeom prst="line">
            <a:avLst/>
          </a:prstGeom>
          <a:ln w="22225">
            <a:solidFill>
              <a:srgbClr val="00FF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F8321F-BB34-2D21-9E63-8D706C17C8A7}"/>
              </a:ext>
            </a:extLst>
          </p:cNvPr>
          <p:cNvSpPr/>
          <p:nvPr/>
        </p:nvSpPr>
        <p:spPr>
          <a:xfrm>
            <a:off x="11547675" y="5349255"/>
            <a:ext cx="767074" cy="246144"/>
          </a:xfrm>
          <a:prstGeom prst="roundRect">
            <a:avLst>
              <a:gd name="adj" fmla="val 50000"/>
            </a:avLst>
          </a:prstGeom>
          <a:gradFill>
            <a:gsLst>
              <a:gs pos="39000">
                <a:schemeClr val="bg1"/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Wellington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DCF28-40C7-6430-2FBC-8789A351798B}"/>
              </a:ext>
            </a:extLst>
          </p:cNvPr>
          <p:cNvCxnSpPr>
            <a:cxnSpLocks/>
            <a:stCxn id="4" idx="1"/>
          </p:cNvCxnSpPr>
          <p:nvPr/>
        </p:nvCxnSpPr>
        <p:spPr>
          <a:xfrm flipV="1">
            <a:off x="11547675" y="5016528"/>
            <a:ext cx="212453" cy="455799"/>
          </a:xfrm>
          <a:prstGeom prst="line">
            <a:avLst/>
          </a:prstGeom>
          <a:ln w="222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2B3EB8-02FA-761A-9581-39D322E1036A}"/>
              </a:ext>
            </a:extLst>
          </p:cNvPr>
          <p:cNvGrpSpPr/>
          <p:nvPr/>
        </p:nvGrpSpPr>
        <p:grpSpPr>
          <a:xfrm>
            <a:off x="0" y="271088"/>
            <a:ext cx="11760128" cy="6470984"/>
            <a:chOff x="0" y="271088"/>
            <a:chExt cx="11760128" cy="64709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89688D-4D81-4EF8-9023-2737938F3E8B}"/>
                </a:ext>
              </a:extLst>
            </p:cNvPr>
            <p:cNvSpPr txBox="1"/>
            <p:nvPr/>
          </p:nvSpPr>
          <p:spPr>
            <a:xfrm>
              <a:off x="463136" y="1821493"/>
              <a:ext cx="3134084" cy="1231106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Staffing, Digital and Application services being delivered seamlessly with global workforce of 5500+ professionals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535134D-68C3-4FA2-BC83-C52DDD53B865}"/>
                </a:ext>
              </a:extLst>
            </p:cNvPr>
            <p:cNvGrpSpPr/>
            <p:nvPr/>
          </p:nvGrpSpPr>
          <p:grpSpPr>
            <a:xfrm>
              <a:off x="74486" y="271088"/>
              <a:ext cx="3787352" cy="901112"/>
              <a:chOff x="404273" y="386775"/>
              <a:chExt cx="5906369" cy="67583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4A248A-5C3A-461D-9977-A40C0AF28B02}"/>
                  </a:ext>
                </a:extLst>
              </p:cNvPr>
              <p:cNvSpPr txBox="1"/>
              <p:nvPr/>
            </p:nvSpPr>
            <p:spPr>
              <a:xfrm>
                <a:off x="529011" y="824034"/>
                <a:ext cx="5781631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67" i="0" u="none" strike="noStrike" kern="120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Segoe UI" panose="020B0502040204020203" pitchFamily="34" charset="0"/>
                    <a:cs typeface="Poppins" panose="00000500000000000000" pitchFamily="2" charset="0"/>
                  </a:rPr>
                  <a:t>We co-create your Digital Future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383F85A-627E-4CB2-8388-ADF5376F34EC}"/>
                  </a:ext>
                </a:extLst>
              </p:cNvPr>
              <p:cNvSpPr/>
              <p:nvPr/>
            </p:nvSpPr>
            <p:spPr>
              <a:xfrm>
                <a:off x="404273" y="386775"/>
                <a:ext cx="5505238" cy="392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0" lvl="0" indent="0" algn="ctr" defTabSz="1219170" fontAlgn="auto"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800" b="1">
                    <a:solidFill>
                      <a:srgbClr val="162143"/>
                    </a:solidFill>
                    <a:latin typeface="Montserrat ExtraBold" panose="00000900000000000000" pitchFamily="2" charset="0"/>
                    <a:cs typeface="Poppins"/>
                  </a:rPr>
                  <a:t>IDC Technologies</a:t>
                </a: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9FBC7C-11E7-4241-9EA4-45700F4F7D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62304"/>
              <a:ext cx="3371497" cy="0"/>
            </a:xfrm>
            <a:prstGeom prst="line">
              <a:avLst/>
            </a:prstGeom>
            <a:ln w="19050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F56515-9C59-4B3E-88CA-B33306A447F1}"/>
                </a:ext>
              </a:extLst>
            </p:cNvPr>
            <p:cNvCxnSpPr>
              <a:cxnSpLocks/>
            </p:cNvCxnSpPr>
            <p:nvPr/>
          </p:nvCxnSpPr>
          <p:spPr>
            <a:xfrm>
              <a:off x="6091898" y="6207125"/>
              <a:ext cx="5668230" cy="0"/>
            </a:xfrm>
            <a:prstGeom prst="line">
              <a:avLst/>
            </a:prstGeom>
            <a:ln w="19050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ACF834-F818-4A16-A546-1C8A3526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64" y="1194185"/>
              <a:ext cx="2674868" cy="5012940"/>
            </a:xfrm>
            <a:prstGeom prst="line">
              <a:avLst/>
            </a:prstGeom>
            <a:ln w="19050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F8DE7A-1C13-4379-B273-09FCA9386F5A}"/>
                </a:ext>
              </a:extLst>
            </p:cNvPr>
            <p:cNvSpPr txBox="1"/>
            <p:nvPr/>
          </p:nvSpPr>
          <p:spPr>
            <a:xfrm>
              <a:off x="2757364" y="4432488"/>
              <a:ext cx="1358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Application Development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C79FA3-1270-4BC9-A6D4-D143CAD83EBA}"/>
                </a:ext>
              </a:extLst>
            </p:cNvPr>
            <p:cNvSpPr txBox="1"/>
            <p:nvPr/>
          </p:nvSpPr>
          <p:spPr>
            <a:xfrm>
              <a:off x="496830" y="6280407"/>
              <a:ext cx="1339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Application Maintenance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BDA51E-B28B-4E36-B5D5-F11573209528}"/>
                </a:ext>
              </a:extLst>
            </p:cNvPr>
            <p:cNvSpPr txBox="1"/>
            <p:nvPr/>
          </p:nvSpPr>
          <p:spPr>
            <a:xfrm>
              <a:off x="496830" y="4953994"/>
              <a:ext cx="1072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Big Data, AI, ML, RPA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A6B297-C009-4919-B769-F9240AB83A91}"/>
                </a:ext>
              </a:extLst>
            </p:cNvPr>
            <p:cNvSpPr txBox="1"/>
            <p:nvPr/>
          </p:nvSpPr>
          <p:spPr>
            <a:xfrm>
              <a:off x="2757364" y="5100921"/>
              <a:ext cx="1719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Cloud Architecture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2557282-3DF9-46C2-A82B-9C62894804A4}"/>
                </a:ext>
              </a:extLst>
            </p:cNvPr>
            <p:cNvSpPr txBox="1"/>
            <p:nvPr/>
          </p:nvSpPr>
          <p:spPr>
            <a:xfrm>
              <a:off x="2757364" y="3948721"/>
              <a:ext cx="1309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DevOps/SRE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291DE09-4503-4B5A-BB51-C8F35ECAE7B5}"/>
                </a:ext>
              </a:extLst>
            </p:cNvPr>
            <p:cNvSpPr txBox="1"/>
            <p:nvPr/>
          </p:nvSpPr>
          <p:spPr>
            <a:xfrm>
              <a:off x="496830" y="4409281"/>
              <a:ext cx="1905475" cy="343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Software Engineering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51B74D-1710-4078-B1E2-82834E1E8695}"/>
                </a:ext>
              </a:extLst>
            </p:cNvPr>
            <p:cNvSpPr txBox="1"/>
            <p:nvPr/>
          </p:nvSpPr>
          <p:spPr>
            <a:xfrm>
              <a:off x="496830" y="3864568"/>
              <a:ext cx="1905475" cy="343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Agile Transformation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9DEE8B-9EB0-4950-8DBE-E69B014596A3}"/>
                </a:ext>
              </a:extLst>
            </p:cNvPr>
            <p:cNvSpPr txBox="1"/>
            <p:nvPr/>
          </p:nvSpPr>
          <p:spPr>
            <a:xfrm>
              <a:off x="2757364" y="5584689"/>
              <a:ext cx="1487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Infrastructure Services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1717E0-C621-424E-9BA6-95972069FE73}"/>
                </a:ext>
              </a:extLst>
            </p:cNvPr>
            <p:cNvSpPr txBox="1"/>
            <p:nvPr/>
          </p:nvSpPr>
          <p:spPr>
            <a:xfrm>
              <a:off x="496830" y="5617201"/>
              <a:ext cx="1487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Automation/ AIOps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CE3278-37B5-765B-D276-D2FAD649B1D4}"/>
                </a:ext>
              </a:extLst>
            </p:cNvPr>
            <p:cNvSpPr txBox="1"/>
            <p:nvPr/>
          </p:nvSpPr>
          <p:spPr>
            <a:xfrm>
              <a:off x="2757364" y="6280407"/>
              <a:ext cx="14872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chemeClr val="accent6">
                      <a:lumMod val="5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Cyber Security</a:t>
              </a:r>
              <a:endParaRPr kumimoji="0" lang="en-US" sz="120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073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circle with blue and orange lines&#10;&#10;Description automatically generated">
            <a:extLst>
              <a:ext uri="{FF2B5EF4-FFF2-40B4-BE49-F238E27FC236}">
                <a16:creationId xmlns:a16="http://schemas.microsoft.com/office/drawing/2014/main" id="{5D64CEB1-14F2-1C2F-A946-387F7988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8" y="1314450"/>
            <a:ext cx="4962525" cy="422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D4D57F-6E0D-F616-B5FD-8B9894E9B76F}"/>
              </a:ext>
            </a:extLst>
          </p:cNvPr>
          <p:cNvSpPr txBox="1"/>
          <p:nvPr/>
        </p:nvSpPr>
        <p:spPr>
          <a:xfrm>
            <a:off x="8531581" y="3925659"/>
            <a:ext cx="33810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Industry Best Practices</a:t>
            </a:r>
          </a:p>
          <a:p>
            <a:pPr algn="l"/>
            <a:r>
              <a:rPr lang="en-US" b="1" i="0" u="none" strike="noStrike" baseline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&amp; Approach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Industry Best Practices to drive development &amp; maintenance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Field tested approach (e.g., IDC Global Delivery Methods)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Assets &amp; Accelerators for rapid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A6FE7-3DDD-47FA-72E1-BD2E0BF135A9}"/>
              </a:ext>
            </a:extLst>
          </p:cNvPr>
          <p:cNvSpPr txBox="1"/>
          <p:nvPr/>
        </p:nvSpPr>
        <p:spPr>
          <a:xfrm>
            <a:off x="8660981" y="1565093"/>
            <a:ext cx="28673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Access To Global</a:t>
            </a:r>
          </a:p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Talent Pool</a:t>
            </a:r>
          </a:p>
          <a:p>
            <a:endParaRPr lang="en-US" sz="1200" b="1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Polyglot Technologies</a:t>
            </a:r>
            <a:r>
              <a:rPr lang="en-US" sz="1200" b="1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 </a:t>
            </a:r>
            <a:endParaRPr lang="en-US" sz="1200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Ready to deploy, 2500+ IT Professionals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Committed Technical Leadership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BFEB-443D-02AA-085C-D52ED5C44629}"/>
              </a:ext>
            </a:extLst>
          </p:cNvPr>
          <p:cNvSpPr txBox="1"/>
          <p:nvPr/>
        </p:nvSpPr>
        <p:spPr>
          <a:xfrm>
            <a:off x="4971732" y="2738033"/>
            <a:ext cx="22942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Our Value</a:t>
            </a:r>
          </a:p>
          <a:p>
            <a:pPr algn="ctr"/>
            <a:r>
              <a:rPr lang="en-US" sz="2800" b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Proposition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E868F-D56D-FA99-945A-8961FAC0C6D9}"/>
              </a:ext>
            </a:extLst>
          </p:cNvPr>
          <p:cNvSpPr txBox="1"/>
          <p:nvPr/>
        </p:nvSpPr>
        <p:spPr>
          <a:xfrm>
            <a:off x="448420" y="1647972"/>
            <a:ext cx="32119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latin typeface="+mj-lt"/>
              </a:defRPr>
            </a:lvl1pPr>
          </a:lstStyle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Centers Of Excellence</a:t>
            </a:r>
          </a:p>
          <a:p>
            <a:endParaRPr lang="en-US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ERP, Web &amp; Mobile, Salesforce, SRE/DevOps, Testing, RPA</a:t>
            </a:r>
          </a:p>
          <a:p>
            <a:endParaRPr lang="en-US" sz="1200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Practical Implementation Experience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30% ~ 45% proven efficiency improvements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120+ Engagements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640F02-BC40-F4FC-B409-2AFBCC8CC0DE}"/>
              </a:ext>
            </a:extLst>
          </p:cNvPr>
          <p:cNvSpPr/>
          <p:nvPr/>
        </p:nvSpPr>
        <p:spPr>
          <a:xfrm>
            <a:off x="0" y="136151"/>
            <a:ext cx="12350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E" sz="2800" b="1">
                <a:solidFill>
                  <a:srgbClr val="162143"/>
                </a:solidFill>
                <a:latin typeface="Montserrat ExtraBold" panose="00000900000000000000" pitchFamily="2" charset="0"/>
                <a:cs typeface="Poppins"/>
              </a:rPr>
              <a:t>Our</a:t>
            </a:r>
            <a:r>
              <a:rPr lang="en-AE" sz="2800" b="1">
                <a:solidFill>
                  <a:srgbClr val="114A8A"/>
                </a:solidFill>
                <a:latin typeface="Montserrat ExtraBold" panose="00000900000000000000" pitchFamily="2" charset="0"/>
                <a:cs typeface="Poppins"/>
              </a:rPr>
              <a:t> Value Proposition</a:t>
            </a:r>
            <a:endParaRPr lang="en-US" sz="2800" b="1">
              <a:solidFill>
                <a:srgbClr val="114A8A"/>
              </a:solidFill>
              <a:latin typeface="Montserrat ExtraBold" panose="00000900000000000000" pitchFamily="2" charset="0"/>
              <a:cs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B750A-3DC9-27AB-1847-1975784856F0}"/>
              </a:ext>
            </a:extLst>
          </p:cNvPr>
          <p:cNvSpPr txBox="1"/>
          <p:nvPr/>
        </p:nvSpPr>
        <p:spPr>
          <a:xfrm>
            <a:off x="448420" y="3925659"/>
            <a:ext cx="31298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 u="none" strike="noStrike" baseline="0">
                <a:latin typeface="+mj-lt"/>
              </a:defRPr>
            </a:lvl1pPr>
          </a:lstStyle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Proven Experience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>
              <a:solidFill>
                <a:schemeClr val="accent6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Delivery centers in the Middle East, USA, India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chemeClr val="accent6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100+ professionals deployed to work on various global projects from offshores in India</a:t>
            </a:r>
          </a:p>
        </p:txBody>
      </p:sp>
    </p:spTree>
    <p:extLst>
      <p:ext uri="{BB962C8B-B14F-4D97-AF65-F5344CB8AC3E}">
        <p14:creationId xmlns:p14="http://schemas.microsoft.com/office/powerpoint/2010/main" val="246444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background with a white line&#10;&#10;Description automatically generated with medium confidence">
            <a:extLst>
              <a:ext uri="{FF2B5EF4-FFF2-40B4-BE49-F238E27FC236}">
                <a16:creationId xmlns:a16="http://schemas.microsoft.com/office/drawing/2014/main" id="{59513B24-E544-4561-DB38-EF062BFD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Shape 56">
            <a:extLst>
              <a:ext uri="{FF2B5EF4-FFF2-40B4-BE49-F238E27FC236}">
                <a16:creationId xmlns:a16="http://schemas.microsoft.com/office/drawing/2014/main" id="{52DFC943-3B43-31AA-75FD-546E43E0493A}"/>
              </a:ext>
            </a:extLst>
          </p:cNvPr>
          <p:cNvSpPr txBox="1"/>
          <p:nvPr/>
        </p:nvSpPr>
        <p:spPr>
          <a:xfrm>
            <a:off x="489389" y="611277"/>
            <a:ext cx="5147846" cy="50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Montserrat Bold" panose="00000800000000000000" pitchFamily="2" charset="0"/>
                <a:ea typeface="Montserrat SemiBold"/>
                <a:cs typeface="Poppins" panose="00000500000000000000" pitchFamily="2" charset="0"/>
                <a:sym typeface="Montserrat SemiBold"/>
              </a:rPr>
              <a:t>Our Industry Verticals </a:t>
            </a:r>
            <a:endParaRPr lang="en-US" sz="2800" b="1">
              <a:solidFill>
                <a:schemeClr val="bg1"/>
              </a:solidFill>
              <a:latin typeface="Montserrat Bold" panose="000008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2ED71B-8A45-CCE6-B4FA-E99D3FDE8AE8}"/>
              </a:ext>
            </a:extLst>
          </p:cNvPr>
          <p:cNvGrpSpPr/>
          <p:nvPr/>
        </p:nvGrpSpPr>
        <p:grpSpPr>
          <a:xfrm>
            <a:off x="457491" y="2016734"/>
            <a:ext cx="4261654" cy="3636387"/>
            <a:chOff x="541575" y="1753977"/>
            <a:chExt cx="4261654" cy="36363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96413A-43B1-CE13-B13D-C6B9DA288B4C}"/>
                </a:ext>
              </a:extLst>
            </p:cNvPr>
            <p:cNvSpPr txBox="1"/>
            <p:nvPr/>
          </p:nvSpPr>
          <p:spPr>
            <a:xfrm>
              <a:off x="1005181" y="1809897"/>
              <a:ext cx="3798048" cy="35804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MY" spc="-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Consulting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MY" spc="-5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MY" spc="-10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Software</a:t>
              </a:r>
              <a:r>
                <a:rPr lang="en-MY" spc="-2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 </a:t>
              </a:r>
              <a:r>
                <a:rPr lang="en-MY" spc="-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Development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MY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MY" spc="-10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Information</a:t>
              </a:r>
              <a:r>
                <a:rPr lang="en-MY" spc="-20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 Technology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MY" spc="-20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MY" spc="-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Customer Service/Multilingual 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MY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MY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Banking,</a:t>
              </a:r>
              <a:r>
                <a:rPr lang="en-MY" spc="-20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 </a:t>
              </a:r>
              <a:r>
                <a:rPr lang="en-MY" spc="-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Financial</a:t>
              </a:r>
              <a:r>
                <a:rPr lang="en-MY" spc="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 </a:t>
              </a:r>
              <a:r>
                <a:rPr lang="en-MY" spc="-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Services </a:t>
              </a:r>
              <a:r>
                <a:rPr lang="en-MY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and </a:t>
              </a:r>
              <a:r>
                <a:rPr lang="en-MY" spc="-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Insurance</a:t>
              </a:r>
              <a:endParaRPr lang="en-MY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D1DD29-043E-E4A6-F1A4-8360CA762E56}"/>
                </a:ext>
              </a:extLst>
            </p:cNvPr>
            <p:cNvGrpSpPr/>
            <p:nvPr/>
          </p:nvGrpSpPr>
          <p:grpSpPr>
            <a:xfrm>
              <a:off x="541575" y="1753977"/>
              <a:ext cx="550042" cy="550042"/>
              <a:chOff x="6368902" y="531628"/>
              <a:chExt cx="531628" cy="531628"/>
            </a:xfrm>
          </p:grpSpPr>
          <p:pic>
            <p:nvPicPr>
              <p:cNvPr id="3" name="Picture 2" descr="A white line drawing of two people sitting at a table&#10;&#10;Description automatically generated with low confidence">
                <a:extLst>
                  <a:ext uri="{FF2B5EF4-FFF2-40B4-BE49-F238E27FC236}">
                    <a16:creationId xmlns:a16="http://schemas.microsoft.com/office/drawing/2014/main" id="{60BFC97D-6B4D-CCE0-77D3-98DFE1513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9674" y="628248"/>
                <a:ext cx="350084" cy="350084"/>
              </a:xfrm>
              <a:prstGeom prst="rect">
                <a:avLst/>
              </a:prstGeom>
            </p:spPr>
          </p:pic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50377E7-9E50-4CB1-9C42-565C35495BD4}"/>
                  </a:ext>
                </a:extLst>
              </p:cNvPr>
              <p:cNvSpPr/>
              <p:nvPr/>
            </p:nvSpPr>
            <p:spPr>
              <a:xfrm>
                <a:off x="6368902" y="531628"/>
                <a:ext cx="531628" cy="531628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145AE0-CC58-E98C-0C6C-8D29941D7EF1}"/>
                </a:ext>
              </a:extLst>
            </p:cNvPr>
            <p:cNvGrpSpPr/>
            <p:nvPr/>
          </p:nvGrpSpPr>
          <p:grpSpPr>
            <a:xfrm>
              <a:off x="541575" y="2485547"/>
              <a:ext cx="550042" cy="550042"/>
              <a:chOff x="720009" y="2721935"/>
              <a:chExt cx="531628" cy="531628"/>
            </a:xfrm>
          </p:grpSpPr>
          <p:pic>
            <p:nvPicPr>
              <p:cNvPr id="7" name="Picture 6" descr="A white line drawing of a computer monitor and a gear&#10;&#10;Description automatically generated with low confidence">
                <a:extLst>
                  <a:ext uri="{FF2B5EF4-FFF2-40B4-BE49-F238E27FC236}">
                    <a16:creationId xmlns:a16="http://schemas.microsoft.com/office/drawing/2014/main" id="{3A80DF1E-E466-C094-49BD-F264D812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775" y="2799734"/>
                <a:ext cx="389129" cy="389129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B9AC6F-2AE7-E4AA-98B3-FDF6EB960485}"/>
                  </a:ext>
                </a:extLst>
              </p:cNvPr>
              <p:cNvSpPr/>
              <p:nvPr/>
            </p:nvSpPr>
            <p:spPr>
              <a:xfrm>
                <a:off x="720009" y="2721935"/>
                <a:ext cx="531628" cy="531628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3162D56-0B1F-5970-0DBE-702A1BE9D010}"/>
                </a:ext>
              </a:extLst>
            </p:cNvPr>
            <p:cNvGrpSpPr/>
            <p:nvPr/>
          </p:nvGrpSpPr>
          <p:grpSpPr>
            <a:xfrm>
              <a:off x="553269" y="3212736"/>
              <a:ext cx="550042" cy="550042"/>
              <a:chOff x="748894" y="3342970"/>
              <a:chExt cx="376447" cy="37644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4E85B11-D7BE-F1DF-0C89-6868C57D520B}"/>
                  </a:ext>
                </a:extLst>
              </p:cNvPr>
              <p:cNvSpPr/>
              <p:nvPr/>
            </p:nvSpPr>
            <p:spPr>
              <a:xfrm>
                <a:off x="748894" y="334297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26" name="Picture 25" descr="A picture containing font, symbol, graphics, circle&#10;&#10;Description automatically generated">
                <a:extLst>
                  <a:ext uri="{FF2B5EF4-FFF2-40B4-BE49-F238E27FC236}">
                    <a16:creationId xmlns:a16="http://schemas.microsoft.com/office/drawing/2014/main" id="{94C2B93A-B0DC-0916-8422-100D0D0BA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063" y="3399294"/>
                <a:ext cx="271347" cy="271347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C286C6-EB46-18F1-5CDF-1AD92D432E26}"/>
                </a:ext>
              </a:extLst>
            </p:cNvPr>
            <p:cNvGrpSpPr/>
            <p:nvPr/>
          </p:nvGrpSpPr>
          <p:grpSpPr>
            <a:xfrm>
              <a:off x="560887" y="3933796"/>
              <a:ext cx="550042" cy="550042"/>
              <a:chOff x="718414" y="3937330"/>
              <a:chExt cx="376447" cy="376447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62E69A-CD73-245E-5B17-51DA25ADE799}"/>
                  </a:ext>
                </a:extLst>
              </p:cNvPr>
              <p:cNvSpPr/>
              <p:nvPr/>
            </p:nvSpPr>
            <p:spPr>
              <a:xfrm>
                <a:off x="718414" y="393733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33" name="Picture 32" descr="A white line drawing of a person with a headset and a phone&#10;&#10;Description automatically generated with low confidence">
                <a:extLst>
                  <a:ext uri="{FF2B5EF4-FFF2-40B4-BE49-F238E27FC236}">
                    <a16:creationId xmlns:a16="http://schemas.microsoft.com/office/drawing/2014/main" id="{6DF80AE7-FE46-B2E1-BF0B-0453E7ABA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583" y="4017381"/>
                <a:ext cx="248671" cy="248671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AD30FAE-B115-41B5-D56B-40BE17C0B3F2}"/>
                </a:ext>
              </a:extLst>
            </p:cNvPr>
            <p:cNvGrpSpPr/>
            <p:nvPr/>
          </p:nvGrpSpPr>
          <p:grpSpPr>
            <a:xfrm>
              <a:off x="573473" y="4733627"/>
              <a:ext cx="550042" cy="550042"/>
              <a:chOff x="703174" y="4539310"/>
              <a:chExt cx="376447" cy="376447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C79AABC-9FC8-7974-CEDF-2EDE82478E84}"/>
                  </a:ext>
                </a:extLst>
              </p:cNvPr>
              <p:cNvSpPr/>
              <p:nvPr/>
            </p:nvSpPr>
            <p:spPr>
              <a:xfrm>
                <a:off x="703174" y="453931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40" name="Picture 39" descr="A hand holding a coin&#10;&#10;Description automatically generated with low confidence">
                <a:extLst>
                  <a:ext uri="{FF2B5EF4-FFF2-40B4-BE49-F238E27FC236}">
                    <a16:creationId xmlns:a16="http://schemas.microsoft.com/office/drawing/2014/main" id="{958B6604-B406-B802-4260-0AFACE849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860" y="4579466"/>
                <a:ext cx="267355" cy="267355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02256B-A77F-7730-4F9D-BAEA61BD348A}"/>
              </a:ext>
            </a:extLst>
          </p:cNvPr>
          <p:cNvGrpSpPr/>
          <p:nvPr/>
        </p:nvGrpSpPr>
        <p:grpSpPr>
          <a:xfrm>
            <a:off x="5194160" y="2006224"/>
            <a:ext cx="2593346" cy="3403368"/>
            <a:chOff x="5309771" y="1732957"/>
            <a:chExt cx="2593346" cy="34033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F5F82A-3A06-D2A0-5A83-E56CD4388F61}"/>
                </a:ext>
              </a:extLst>
            </p:cNvPr>
            <p:cNvSpPr txBox="1"/>
            <p:nvPr/>
          </p:nvSpPr>
          <p:spPr>
            <a:xfrm>
              <a:off x="5796817" y="1827548"/>
              <a:ext cx="2106300" cy="3303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US" spc="-30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Telecom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US" spc="-30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US" spc="-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FMCG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US" spc="-5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US" spc="-10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Energy</a:t>
              </a:r>
              <a:r>
                <a:rPr lang="en-US" spc="-2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 Trading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US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US" spc="-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Oil</a:t>
              </a:r>
              <a:r>
                <a:rPr lang="en-US" spc="-2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 </a:t>
              </a:r>
              <a:r>
                <a:rPr lang="en-US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and</a:t>
              </a:r>
              <a:r>
                <a:rPr lang="en-US" spc="-1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 </a:t>
              </a:r>
              <a:r>
                <a:rPr lang="en-US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Gas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US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US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Retail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53F1415-3B71-65BF-A336-A2494DE1CB2B}"/>
                </a:ext>
              </a:extLst>
            </p:cNvPr>
            <p:cNvGrpSpPr/>
            <p:nvPr/>
          </p:nvGrpSpPr>
          <p:grpSpPr>
            <a:xfrm>
              <a:off x="5309771" y="1732957"/>
              <a:ext cx="550042" cy="550042"/>
              <a:chOff x="6136234" y="1270330"/>
              <a:chExt cx="376447" cy="376447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44CBA18-3BBF-B2A3-545E-F249B6E26F64}"/>
                  </a:ext>
                </a:extLst>
              </p:cNvPr>
              <p:cNvSpPr/>
              <p:nvPr/>
            </p:nvSpPr>
            <p:spPr>
              <a:xfrm>
                <a:off x="6136234" y="127033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57" name="Picture 56" descr="A white triangle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7378DBF-2D5C-C32D-D855-88707DC03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9441" y="1343537"/>
                <a:ext cx="230032" cy="230032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691FD78-42F3-4ADC-2CB0-2C5341D76CB7}"/>
                </a:ext>
              </a:extLst>
            </p:cNvPr>
            <p:cNvGrpSpPr/>
            <p:nvPr/>
          </p:nvGrpSpPr>
          <p:grpSpPr>
            <a:xfrm>
              <a:off x="5321528" y="3160186"/>
              <a:ext cx="550042" cy="550042"/>
              <a:chOff x="7203034" y="546430"/>
              <a:chExt cx="376447" cy="376447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85F9F-3B57-BC29-0FFA-BE312C7E8C86}"/>
                  </a:ext>
                </a:extLst>
              </p:cNvPr>
              <p:cNvSpPr/>
              <p:nvPr/>
            </p:nvSpPr>
            <p:spPr>
              <a:xfrm>
                <a:off x="7203034" y="54643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63" name="Picture 62" descr="A white outline of hands holding a lightning bolt&#10;&#10;Description automatically generated with low confidence">
                <a:extLst>
                  <a:ext uri="{FF2B5EF4-FFF2-40B4-BE49-F238E27FC236}">
                    <a16:creationId xmlns:a16="http://schemas.microsoft.com/office/drawing/2014/main" id="{1D641812-01D0-2157-4CEC-FF271FD26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3734" y="585491"/>
                <a:ext cx="295046" cy="295046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223E795-B418-31DA-A278-45BEE666AFFF}"/>
                </a:ext>
              </a:extLst>
            </p:cNvPr>
            <p:cNvGrpSpPr/>
            <p:nvPr/>
          </p:nvGrpSpPr>
          <p:grpSpPr>
            <a:xfrm>
              <a:off x="5334671" y="3870736"/>
              <a:ext cx="550042" cy="550042"/>
              <a:chOff x="7210654" y="1125550"/>
              <a:chExt cx="376447" cy="37644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AB01A05-7931-2E08-D31B-07E653548D77}"/>
                  </a:ext>
                </a:extLst>
              </p:cNvPr>
              <p:cNvSpPr/>
              <p:nvPr/>
            </p:nvSpPr>
            <p:spPr>
              <a:xfrm>
                <a:off x="7210654" y="112555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66" name="Picture 65" descr="A white outline of a drop of water&#10;&#10;Description automatically generated with low confidence">
                <a:extLst>
                  <a:ext uri="{FF2B5EF4-FFF2-40B4-BE49-F238E27FC236}">
                    <a16:creationId xmlns:a16="http://schemas.microsoft.com/office/drawing/2014/main" id="{CB14C549-29D4-BBEE-BD0E-059A5CAC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4214" y="1180250"/>
                <a:ext cx="246726" cy="246726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05E6826-3704-8066-C580-D04001D4C9C2}"/>
                </a:ext>
              </a:extLst>
            </p:cNvPr>
            <p:cNvGrpSpPr/>
            <p:nvPr/>
          </p:nvGrpSpPr>
          <p:grpSpPr>
            <a:xfrm>
              <a:off x="5324450" y="2443507"/>
              <a:ext cx="550042" cy="550042"/>
              <a:chOff x="6463894" y="1971370"/>
              <a:chExt cx="376447" cy="37644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8E2008B-850D-74C2-11E7-A75A15006E51}"/>
                  </a:ext>
                </a:extLst>
              </p:cNvPr>
              <p:cNvSpPr/>
              <p:nvPr/>
            </p:nvSpPr>
            <p:spPr>
              <a:xfrm>
                <a:off x="6463894" y="197137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70" name="Picture 69" descr="A picture containing symbol, font, graphics, logo&#10;&#10;Description automatically generated">
                <a:extLst>
                  <a:ext uri="{FF2B5EF4-FFF2-40B4-BE49-F238E27FC236}">
                    <a16:creationId xmlns:a16="http://schemas.microsoft.com/office/drawing/2014/main" id="{754450AF-1265-5D72-2D47-2319A28CC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076" y="2013515"/>
                <a:ext cx="291584" cy="291584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35C5549-C086-D500-073F-E0CA234597F4}"/>
                </a:ext>
              </a:extLst>
            </p:cNvPr>
            <p:cNvGrpSpPr/>
            <p:nvPr/>
          </p:nvGrpSpPr>
          <p:grpSpPr>
            <a:xfrm>
              <a:off x="5347078" y="4586283"/>
              <a:ext cx="550042" cy="550042"/>
              <a:chOff x="6136234" y="1270330"/>
              <a:chExt cx="376447" cy="37644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C46CA72-31B9-421F-0AC0-E8140D764F3E}"/>
                  </a:ext>
                </a:extLst>
              </p:cNvPr>
              <p:cNvSpPr/>
              <p:nvPr/>
            </p:nvSpPr>
            <p:spPr>
              <a:xfrm>
                <a:off x="6136234" y="127033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74" name="Picture 73" descr="A group of people in a circle&#10;&#10;Description automatically generated with low confidence">
                <a:extLst>
                  <a:ext uri="{FF2B5EF4-FFF2-40B4-BE49-F238E27FC236}">
                    <a16:creationId xmlns:a16="http://schemas.microsoft.com/office/drawing/2014/main" id="{E42766B6-AB8C-6CF6-0C33-DEB39F0F1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6201" y="1330297"/>
                <a:ext cx="256511" cy="256511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5DF536-2515-EC46-1891-6483FC7852A4}"/>
              </a:ext>
            </a:extLst>
          </p:cNvPr>
          <p:cNvGrpSpPr/>
          <p:nvPr/>
        </p:nvGrpSpPr>
        <p:grpSpPr>
          <a:xfrm>
            <a:off x="8182420" y="1945287"/>
            <a:ext cx="3803853" cy="3643528"/>
            <a:chOff x="8192930" y="1640490"/>
            <a:chExt cx="3803853" cy="3643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CF0FA5-37EF-B276-4B75-095B12D0DDF5}"/>
                </a:ext>
              </a:extLst>
            </p:cNvPr>
            <p:cNvSpPr txBox="1"/>
            <p:nvPr/>
          </p:nvSpPr>
          <p:spPr>
            <a:xfrm>
              <a:off x="8735053" y="1703551"/>
              <a:ext cx="3261730" cy="35804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MY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Pharma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MY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MY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Automotive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MY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MY" spc="-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Utilities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MY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MY" spc="-15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Renewables</a:t>
              </a: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endParaRPr lang="en-MY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  <a:p>
              <a:pPr marL="135890">
                <a:spcBef>
                  <a:spcPts val="700"/>
                </a:spcBef>
                <a:buClr>
                  <a:schemeClr val="accent3"/>
                </a:buClr>
                <a:tabLst>
                  <a:tab pos="424180" algn="l"/>
                </a:tabLst>
              </a:pPr>
              <a:r>
                <a:rPr lang="en-MY" spc="-20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Transportation</a:t>
              </a:r>
              <a:r>
                <a:rPr lang="en-MY" spc="-10">
                  <a:solidFill>
                    <a:schemeClr val="bg1"/>
                  </a:solidFill>
                  <a:latin typeface="Montserrat" pitchFamily="2" charset="77"/>
                  <a:cs typeface="Calibri"/>
                </a:rPr>
                <a:t>/Logistics/Marine</a:t>
              </a:r>
              <a:endParaRPr lang="en-MY">
                <a:solidFill>
                  <a:schemeClr val="bg1"/>
                </a:solidFill>
                <a:latin typeface="Montserrat" pitchFamily="2" charset="77"/>
                <a:cs typeface="Calibri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7262B04-6F52-F64C-2F51-D9D288B2883A}"/>
                </a:ext>
              </a:extLst>
            </p:cNvPr>
            <p:cNvGrpSpPr/>
            <p:nvPr/>
          </p:nvGrpSpPr>
          <p:grpSpPr>
            <a:xfrm>
              <a:off x="8192932" y="1640490"/>
              <a:ext cx="550042" cy="550042"/>
              <a:chOff x="6456274" y="4737430"/>
              <a:chExt cx="376447" cy="376447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3086AA3-7AFC-B783-5EB3-A6E434E61A8C}"/>
                  </a:ext>
                </a:extLst>
              </p:cNvPr>
              <p:cNvSpPr/>
              <p:nvPr/>
            </p:nvSpPr>
            <p:spPr>
              <a:xfrm>
                <a:off x="6456274" y="473743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81" name="Picture 80" descr="A picture containing symbol, font, graphics, logo&#10;&#10;Description automatically generated">
                <a:extLst>
                  <a:ext uri="{FF2B5EF4-FFF2-40B4-BE49-F238E27FC236}">
                    <a16:creationId xmlns:a16="http://schemas.microsoft.com/office/drawing/2014/main" id="{A3F9A871-4C4E-E8BA-FEED-555FCBD88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667" y="4817500"/>
                <a:ext cx="253659" cy="253659"/>
              </a:xfrm>
              <a:prstGeom prst="rect">
                <a:avLst/>
              </a:prstGeom>
            </p:spPr>
          </p:pic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B7297AD-28C3-B48A-6B08-962E7628AC88}"/>
                </a:ext>
              </a:extLst>
            </p:cNvPr>
            <p:cNvGrpSpPr/>
            <p:nvPr/>
          </p:nvGrpSpPr>
          <p:grpSpPr>
            <a:xfrm>
              <a:off x="8192930" y="2341421"/>
              <a:ext cx="550042" cy="550042"/>
              <a:chOff x="7355434" y="4966030"/>
              <a:chExt cx="376447" cy="376447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41813FE-1F55-E146-B443-BA1C16216B66}"/>
                  </a:ext>
                </a:extLst>
              </p:cNvPr>
              <p:cNvSpPr/>
              <p:nvPr/>
            </p:nvSpPr>
            <p:spPr>
              <a:xfrm>
                <a:off x="7355434" y="496603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100" name="Picture 99" descr="A white line on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F5471C2-0DEF-AF3C-5E52-38C7B32DA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257" y="5004950"/>
                <a:ext cx="298571" cy="298571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5407E0-F9E7-2FD7-9DBE-E2C8217F9322}"/>
                </a:ext>
              </a:extLst>
            </p:cNvPr>
            <p:cNvGrpSpPr/>
            <p:nvPr/>
          </p:nvGrpSpPr>
          <p:grpSpPr>
            <a:xfrm>
              <a:off x="8212027" y="3046975"/>
              <a:ext cx="550045" cy="550042"/>
              <a:chOff x="6380072" y="5606110"/>
              <a:chExt cx="376449" cy="376447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C57E4F6-8812-FE5F-73B7-69C48DB3168F}"/>
                  </a:ext>
                </a:extLst>
              </p:cNvPr>
              <p:cNvSpPr/>
              <p:nvPr/>
            </p:nvSpPr>
            <p:spPr>
              <a:xfrm>
                <a:off x="6380074" y="560611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104" name="Picture 103" descr="A picture containing font, symbol, graphics, logo&#10;&#10;Description automatically generated">
                <a:extLst>
                  <a:ext uri="{FF2B5EF4-FFF2-40B4-BE49-F238E27FC236}">
                    <a16:creationId xmlns:a16="http://schemas.microsoft.com/office/drawing/2014/main" id="{487E7DCE-3C26-4A90-2133-67A4E3B6E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0072" y="5610735"/>
                <a:ext cx="356581" cy="356581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8DC488A-6B25-9DDE-BC33-FE4D1EF22118}"/>
                </a:ext>
              </a:extLst>
            </p:cNvPr>
            <p:cNvGrpSpPr/>
            <p:nvPr/>
          </p:nvGrpSpPr>
          <p:grpSpPr>
            <a:xfrm>
              <a:off x="8212029" y="3762192"/>
              <a:ext cx="550042" cy="550042"/>
              <a:chOff x="7424014" y="5613730"/>
              <a:chExt cx="376447" cy="376447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92C6CBF-474A-0476-E5F1-135FD4D8608A}"/>
                  </a:ext>
                </a:extLst>
              </p:cNvPr>
              <p:cNvSpPr/>
              <p:nvPr/>
            </p:nvSpPr>
            <p:spPr>
              <a:xfrm>
                <a:off x="7424014" y="561373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108" name="Picture 107" descr="A white line drawing of a shield with a check mark&#10;&#10;Description automatically generated with medium confidence">
                <a:extLst>
                  <a:ext uri="{FF2B5EF4-FFF2-40B4-BE49-F238E27FC236}">
                    <a16:creationId xmlns:a16="http://schemas.microsoft.com/office/drawing/2014/main" id="{0716991C-D9A5-5828-30F7-6168E998C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0949" y="5680555"/>
                <a:ext cx="253879" cy="253879"/>
              </a:xfrm>
              <a:prstGeom prst="rect">
                <a:avLst/>
              </a:prstGeom>
            </p:spPr>
          </p:pic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C4905EF-0AA1-62C0-A445-BF64C3B8D3D5}"/>
                </a:ext>
              </a:extLst>
            </p:cNvPr>
            <p:cNvGrpSpPr/>
            <p:nvPr/>
          </p:nvGrpSpPr>
          <p:grpSpPr>
            <a:xfrm>
              <a:off x="8226095" y="4526627"/>
              <a:ext cx="550042" cy="550042"/>
              <a:chOff x="8216494" y="5621350"/>
              <a:chExt cx="376447" cy="37644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CDAC4AF-7E6F-CA81-C5AB-887495CFE683}"/>
                  </a:ext>
                </a:extLst>
              </p:cNvPr>
              <p:cNvSpPr/>
              <p:nvPr/>
            </p:nvSpPr>
            <p:spPr>
              <a:xfrm>
                <a:off x="8216494" y="5621350"/>
                <a:ext cx="376447" cy="37644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/>
              </a:p>
            </p:txBody>
          </p:sp>
          <p:pic>
            <p:nvPicPr>
              <p:cNvPr id="112" name="Picture 111" descr="A picture containing sketch, symbol, design&#10;&#10;Description automatically generated">
                <a:extLst>
                  <a:ext uri="{FF2B5EF4-FFF2-40B4-BE49-F238E27FC236}">
                    <a16:creationId xmlns:a16="http://schemas.microsoft.com/office/drawing/2014/main" id="{B35228BC-C524-9480-D8D1-A1EE0AF4B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2966" y="5673573"/>
                <a:ext cx="283499" cy="283499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1C87212-7C8F-9A2F-4A22-58EAC7596460}"/>
              </a:ext>
            </a:extLst>
          </p:cNvPr>
          <p:cNvSpPr txBox="1"/>
          <p:nvPr/>
        </p:nvSpPr>
        <p:spPr>
          <a:xfrm>
            <a:off x="7683062" y="-7252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9C4AA2-C9E7-DEB6-FAA4-71AB507C8E12}"/>
              </a:ext>
            </a:extLst>
          </p:cNvPr>
          <p:cNvCxnSpPr>
            <a:cxnSpLocks/>
          </p:cNvCxnSpPr>
          <p:nvPr/>
        </p:nvCxnSpPr>
        <p:spPr>
          <a:xfrm>
            <a:off x="4866291" y="1917004"/>
            <a:ext cx="0" cy="3528697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92DEE0-C0FB-62F7-E469-8777EE15D0CE}"/>
              </a:ext>
            </a:extLst>
          </p:cNvPr>
          <p:cNvCxnSpPr>
            <a:cxnSpLocks/>
          </p:cNvCxnSpPr>
          <p:nvPr/>
        </p:nvCxnSpPr>
        <p:spPr>
          <a:xfrm>
            <a:off x="7914289" y="1895984"/>
            <a:ext cx="0" cy="3549717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85672E6-608C-4B53-2B28-F74E7B57B6B8}"/>
              </a:ext>
            </a:extLst>
          </p:cNvPr>
          <p:cNvSpPr txBox="1"/>
          <p:nvPr/>
        </p:nvSpPr>
        <p:spPr>
          <a:xfrm>
            <a:off x="435439" y="1121597"/>
            <a:ext cx="1171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-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Industry Solutions: Unleashing Expertise for Every Sector Worldwide</a:t>
            </a:r>
            <a:endParaRPr lang="en-US" spc="-5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blue and white hexagon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88A89BF-F81D-6960-0252-8DB675B40A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17088" y="-6245"/>
            <a:ext cx="1584960" cy="1849120"/>
          </a:xfrm>
          <a:prstGeom prst="rect">
            <a:avLst/>
          </a:prstGeom>
        </p:spPr>
      </p:pic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F41AD7A3-16E7-86AE-BB08-A802FA1B6344}"/>
              </a:ext>
            </a:extLst>
          </p:cNvPr>
          <p:cNvSpPr txBox="1">
            <a:spLocks/>
          </p:cNvSpPr>
          <p:nvPr/>
        </p:nvSpPr>
        <p:spPr>
          <a:xfrm>
            <a:off x="3704167" y="6492875"/>
            <a:ext cx="4783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Montserrat" pitchFamily="2" charset="77"/>
              </a:rPr>
              <a:t>© 2024 IDC Technologies. All rights reserved - Confidential</a:t>
            </a:r>
            <a:endParaRPr lang="en-AE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228">
            <a:extLst>
              <a:ext uri="{FF2B5EF4-FFF2-40B4-BE49-F238E27FC236}">
                <a16:creationId xmlns:a16="http://schemas.microsoft.com/office/drawing/2014/main" id="{0D3B8004-A34C-31E9-B91B-AE7AA0A144C2}"/>
              </a:ext>
            </a:extLst>
          </p:cNvPr>
          <p:cNvSpPr/>
          <p:nvPr/>
        </p:nvSpPr>
        <p:spPr>
          <a:xfrm>
            <a:off x="370179" y="2757141"/>
            <a:ext cx="4421577" cy="15186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dist="50800" dir="5400000" algn="ctr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0A0D8F93-2AA9-FD29-C4E3-5D528CE84BBD}"/>
              </a:ext>
            </a:extLst>
          </p:cNvPr>
          <p:cNvSpPr/>
          <p:nvPr/>
        </p:nvSpPr>
        <p:spPr>
          <a:xfrm>
            <a:off x="8906925" y="3202950"/>
            <a:ext cx="2833971" cy="10729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dist="50800" dir="5400000" algn="ctr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11A3887-DB57-C7BC-19D6-CA65E6D1A9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8814" t="12158" b="47043"/>
          <a:stretch/>
        </p:blipFill>
        <p:spPr>
          <a:xfrm rot="10800000">
            <a:off x="3711713" y="7960787"/>
            <a:ext cx="2564930" cy="14402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6FBECB-3160-CCF4-4E6B-FF10C5FE1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52" t="21732"/>
          <a:stretch/>
        </p:blipFill>
        <p:spPr>
          <a:xfrm rot="10800000" flipH="1">
            <a:off x="1" y="0"/>
            <a:ext cx="1873407" cy="13255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4D142-2A94-1AF8-D658-D16916CCC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8814" t="12158" b="47043"/>
          <a:stretch/>
        </p:blipFill>
        <p:spPr>
          <a:xfrm flipH="1">
            <a:off x="7436402" y="0"/>
            <a:ext cx="4755598" cy="2670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8FF541-D014-460C-2091-5D79B49B9D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121"/>
          <a:stretch/>
        </p:blipFill>
        <p:spPr>
          <a:xfrm>
            <a:off x="11280371" y="6413581"/>
            <a:ext cx="764578" cy="3268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BC269C-4F53-E82F-6882-6D5191A82F31}"/>
              </a:ext>
            </a:extLst>
          </p:cNvPr>
          <p:cNvSpPr/>
          <p:nvPr/>
        </p:nvSpPr>
        <p:spPr>
          <a:xfrm>
            <a:off x="0" y="136151"/>
            <a:ext cx="12350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E" sz="2800">
                <a:solidFill>
                  <a:srgbClr val="162143"/>
                </a:solidFill>
                <a:latin typeface="Montserrat ExtraBold" panose="00000900000000000000" pitchFamily="2" charset="0"/>
                <a:cs typeface="Poppins"/>
              </a:rPr>
              <a:t>Our Distinguished </a:t>
            </a:r>
            <a:r>
              <a:rPr lang="en-AE" sz="2800">
                <a:solidFill>
                  <a:srgbClr val="114A8A"/>
                </a:solidFill>
                <a:latin typeface="Montserrat ExtraBold" panose="00000900000000000000" pitchFamily="2" charset="0"/>
                <a:cs typeface="Poppins"/>
              </a:rPr>
              <a:t>Clients | Middle East</a:t>
            </a:r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16AB6949-65D3-62A8-5B7E-67B704D3102A}"/>
              </a:ext>
            </a:extLst>
          </p:cNvPr>
          <p:cNvSpPr/>
          <p:nvPr/>
        </p:nvSpPr>
        <p:spPr>
          <a:xfrm>
            <a:off x="372569" y="2471428"/>
            <a:ext cx="1304892" cy="285713"/>
          </a:xfrm>
          <a:prstGeom prst="rect">
            <a:avLst/>
          </a:prstGeom>
          <a:solidFill>
            <a:srgbClr val="2E4E88">
              <a:alpha val="100000"/>
            </a:srgbClr>
          </a:solidFill>
          <a:ln/>
          <a:effectLst>
            <a:outerShdw blurRad="304800" dist="508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A729D20-C56A-7E44-9EF7-600A914A05B9}"/>
              </a:ext>
            </a:extLst>
          </p:cNvPr>
          <p:cNvSpPr/>
          <p:nvPr/>
        </p:nvSpPr>
        <p:spPr>
          <a:xfrm>
            <a:off x="474167" y="2522222"/>
            <a:ext cx="1203293" cy="23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cap="all">
                <a:solidFill>
                  <a:srgbClr val="FFFFFF">
                    <a:alpha val="100000"/>
                  </a:srgbClr>
                </a:solidFill>
                <a:latin typeface="Montserrat SemiBold" panose="00000700000000000000" pitchFamily="2" charset="0"/>
                <a:ea typeface="Inter Semi Bold" pitchFamily="34" charset="-122"/>
                <a:cs typeface="Inter Semi Bold" pitchFamily="34" charset="-120"/>
              </a:rPr>
              <a:t>Healthcare</a:t>
            </a:r>
            <a:endParaRPr lang="en-US" sz="1200" cap="all">
              <a:latin typeface="Montserrat SemiBold" panose="00000700000000000000" pitchFamily="2" charset="0"/>
            </a:endParaRPr>
          </a:p>
        </p:txBody>
      </p:sp>
      <p:pic>
        <p:nvPicPr>
          <p:cNvPr id="39" name="Image 28" descr=" ">
            <a:extLst>
              <a:ext uri="{FF2B5EF4-FFF2-40B4-BE49-F238E27FC236}">
                <a16:creationId xmlns:a16="http://schemas.microsoft.com/office/drawing/2014/main" id="{FC927AF4-62C4-7684-9289-A9C95D5A8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3759" y="921077"/>
            <a:ext cx="9651951" cy="1320628"/>
          </a:xfrm>
          <a:prstGeom prst="rect">
            <a:avLst/>
          </a:prstGeom>
        </p:spPr>
      </p:pic>
      <p:sp>
        <p:nvSpPr>
          <p:cNvPr id="40" name="Shape 2">
            <a:extLst>
              <a:ext uri="{FF2B5EF4-FFF2-40B4-BE49-F238E27FC236}">
                <a16:creationId xmlns:a16="http://schemas.microsoft.com/office/drawing/2014/main" id="{B1A136C1-E367-5CD7-AD0D-67FA5344955B}"/>
              </a:ext>
            </a:extLst>
          </p:cNvPr>
          <p:cNvSpPr/>
          <p:nvPr/>
        </p:nvSpPr>
        <p:spPr>
          <a:xfrm>
            <a:off x="2506157" y="762347"/>
            <a:ext cx="1365243" cy="285713"/>
          </a:xfrm>
          <a:prstGeom prst="rect">
            <a:avLst/>
          </a:prstGeom>
          <a:solidFill>
            <a:srgbClr val="2E4E88">
              <a:alpha val="100000"/>
            </a:srgbClr>
          </a:solidFill>
          <a:ln/>
          <a:effectLst>
            <a:outerShdw blurRad="304800" dist="508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2BA86293-89D2-BD90-DA51-480FF4DAE88F}"/>
              </a:ext>
            </a:extLst>
          </p:cNvPr>
          <p:cNvSpPr/>
          <p:nvPr/>
        </p:nvSpPr>
        <p:spPr>
          <a:xfrm>
            <a:off x="2607758" y="822666"/>
            <a:ext cx="1184533" cy="23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cap="all">
                <a:solidFill>
                  <a:srgbClr val="FFFFFF">
                    <a:alpha val="100000"/>
                  </a:srgbClr>
                </a:solidFill>
                <a:latin typeface="Montserrat SemiBold" panose="00000700000000000000" pitchFamily="2" charset="0"/>
                <a:ea typeface="Inter Semi Bold" pitchFamily="34" charset="-122"/>
                <a:cs typeface="Inter Semi Bold" pitchFamily="34" charset="-120"/>
              </a:rPr>
              <a:t>Government</a:t>
            </a:r>
            <a:endParaRPr lang="en-US" sz="1200" cap="all">
              <a:latin typeface="Montserrat SemiBold" panose="00000700000000000000" pitchFamily="2" charset="0"/>
            </a:endParaRPr>
          </a:p>
        </p:txBody>
      </p:sp>
      <p:pic>
        <p:nvPicPr>
          <p:cNvPr id="42" name="Image 29" descr=" ">
            <a:extLst>
              <a:ext uri="{FF2B5EF4-FFF2-40B4-BE49-F238E27FC236}">
                <a16:creationId xmlns:a16="http://schemas.microsoft.com/office/drawing/2014/main" id="{866130AF-10D4-5DDE-0CA9-644830391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157" y="1238535"/>
            <a:ext cx="1116493" cy="634917"/>
          </a:xfrm>
          <a:prstGeom prst="rect">
            <a:avLst/>
          </a:prstGeom>
        </p:spPr>
      </p:pic>
      <p:pic>
        <p:nvPicPr>
          <p:cNvPr id="43" name="Image 30" descr=" ">
            <a:extLst>
              <a:ext uri="{FF2B5EF4-FFF2-40B4-BE49-F238E27FC236}">
                <a16:creationId xmlns:a16="http://schemas.microsoft.com/office/drawing/2014/main" id="{CB659DDC-6EE1-A2D7-879E-A195FB738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60542" y="1246816"/>
            <a:ext cx="382308" cy="380333"/>
          </a:xfrm>
          <a:prstGeom prst="rect">
            <a:avLst/>
          </a:prstGeom>
        </p:spPr>
      </p:pic>
      <p:pic>
        <p:nvPicPr>
          <p:cNvPr id="44" name="Image 31" descr=" ">
            <a:extLst>
              <a:ext uri="{FF2B5EF4-FFF2-40B4-BE49-F238E27FC236}">
                <a16:creationId xmlns:a16="http://schemas.microsoft.com/office/drawing/2014/main" id="{853FA2D9-49AD-E332-21D5-4D718700D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88375" y="1345222"/>
            <a:ext cx="60790" cy="69904"/>
          </a:xfrm>
          <a:prstGeom prst="rect">
            <a:avLst/>
          </a:prstGeom>
        </p:spPr>
      </p:pic>
      <p:pic>
        <p:nvPicPr>
          <p:cNvPr id="45" name="Image 32" descr=" ">
            <a:extLst>
              <a:ext uri="{FF2B5EF4-FFF2-40B4-BE49-F238E27FC236}">
                <a16:creationId xmlns:a16="http://schemas.microsoft.com/office/drawing/2014/main" id="{349B0456-C1B2-0E9E-1868-89E5E283EE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4735" y="1406267"/>
            <a:ext cx="20223" cy="8859"/>
          </a:xfrm>
          <a:prstGeom prst="rect">
            <a:avLst/>
          </a:prstGeom>
        </p:spPr>
      </p:pic>
      <p:pic>
        <p:nvPicPr>
          <p:cNvPr id="46" name="Image 33" descr=" ">
            <a:extLst>
              <a:ext uri="{FF2B5EF4-FFF2-40B4-BE49-F238E27FC236}">
                <a16:creationId xmlns:a16="http://schemas.microsoft.com/office/drawing/2014/main" id="{ED4AC369-59FC-90DD-E4DA-5A38137972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1876" y="1406267"/>
            <a:ext cx="20223" cy="8859"/>
          </a:xfrm>
          <a:prstGeom prst="rect">
            <a:avLst/>
          </a:prstGeom>
        </p:spPr>
      </p:pic>
      <p:pic>
        <p:nvPicPr>
          <p:cNvPr id="47" name="Image 34" descr=" ">
            <a:extLst>
              <a:ext uri="{FF2B5EF4-FFF2-40B4-BE49-F238E27FC236}">
                <a16:creationId xmlns:a16="http://schemas.microsoft.com/office/drawing/2014/main" id="{67A88AE2-BC9B-3A4B-1F65-88507236E4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79017" y="1406267"/>
            <a:ext cx="20223" cy="8859"/>
          </a:xfrm>
          <a:prstGeom prst="rect">
            <a:avLst/>
          </a:prstGeom>
        </p:spPr>
      </p:pic>
      <p:pic>
        <p:nvPicPr>
          <p:cNvPr id="49" name="Image 35" descr=" ">
            <a:extLst>
              <a:ext uri="{FF2B5EF4-FFF2-40B4-BE49-F238E27FC236}">
                <a16:creationId xmlns:a16="http://schemas.microsoft.com/office/drawing/2014/main" id="{DDCA457F-3235-2459-F261-052BC5D819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92691" y="1365827"/>
            <a:ext cx="28312" cy="69520"/>
          </a:xfrm>
          <a:prstGeom prst="rect">
            <a:avLst/>
          </a:prstGeom>
        </p:spPr>
      </p:pic>
      <p:pic>
        <p:nvPicPr>
          <p:cNvPr id="50" name="Image 36" descr=" ">
            <a:extLst>
              <a:ext uri="{FF2B5EF4-FFF2-40B4-BE49-F238E27FC236}">
                <a16:creationId xmlns:a16="http://schemas.microsoft.com/office/drawing/2014/main" id="{85586B14-EE01-BF62-2645-E312DD13B4E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26203" y="1365827"/>
            <a:ext cx="36786" cy="68592"/>
          </a:xfrm>
          <a:prstGeom prst="rect">
            <a:avLst/>
          </a:prstGeom>
        </p:spPr>
      </p:pic>
      <p:pic>
        <p:nvPicPr>
          <p:cNvPr id="51" name="Image 37" descr=" ">
            <a:extLst>
              <a:ext uri="{FF2B5EF4-FFF2-40B4-BE49-F238E27FC236}">
                <a16:creationId xmlns:a16="http://schemas.microsoft.com/office/drawing/2014/main" id="{29068857-5D61-3EE7-32DE-78D03853BB5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60101" y="1371604"/>
            <a:ext cx="76269" cy="54247"/>
          </a:xfrm>
          <a:prstGeom prst="rect">
            <a:avLst/>
          </a:prstGeom>
        </p:spPr>
      </p:pic>
      <p:pic>
        <p:nvPicPr>
          <p:cNvPr id="52" name="Image 38" descr=" ">
            <a:extLst>
              <a:ext uri="{FF2B5EF4-FFF2-40B4-BE49-F238E27FC236}">
                <a16:creationId xmlns:a16="http://schemas.microsoft.com/office/drawing/2014/main" id="{EFF0D189-EF7C-F2CC-27C6-24714EA9D4F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32711" y="1406267"/>
            <a:ext cx="20223" cy="8859"/>
          </a:xfrm>
          <a:prstGeom prst="rect">
            <a:avLst/>
          </a:prstGeom>
        </p:spPr>
      </p:pic>
      <p:pic>
        <p:nvPicPr>
          <p:cNvPr id="53" name="Image 39" descr=" ">
            <a:extLst>
              <a:ext uri="{FF2B5EF4-FFF2-40B4-BE49-F238E27FC236}">
                <a16:creationId xmlns:a16="http://schemas.microsoft.com/office/drawing/2014/main" id="{4F833104-EA65-7E74-3760-9DE5F357848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50044" y="1406267"/>
            <a:ext cx="20223" cy="8859"/>
          </a:xfrm>
          <a:prstGeom prst="rect">
            <a:avLst/>
          </a:prstGeom>
        </p:spPr>
      </p:pic>
      <p:pic>
        <p:nvPicPr>
          <p:cNvPr id="54" name="Image 40" descr=" ">
            <a:extLst>
              <a:ext uri="{FF2B5EF4-FFF2-40B4-BE49-F238E27FC236}">
                <a16:creationId xmlns:a16="http://schemas.microsoft.com/office/drawing/2014/main" id="{5FE80DAA-5D3A-ED84-7662-60464BC8822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467186" y="1406267"/>
            <a:ext cx="20223" cy="8859"/>
          </a:xfrm>
          <a:prstGeom prst="rect">
            <a:avLst/>
          </a:prstGeom>
        </p:spPr>
      </p:pic>
      <p:pic>
        <p:nvPicPr>
          <p:cNvPr id="55" name="Image 41" descr=" ">
            <a:extLst>
              <a:ext uri="{FF2B5EF4-FFF2-40B4-BE49-F238E27FC236}">
                <a16:creationId xmlns:a16="http://schemas.microsoft.com/office/drawing/2014/main" id="{F69F2552-800C-B3C2-20A3-87807870D3C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84327" y="1365741"/>
            <a:ext cx="64328" cy="49383"/>
          </a:xfrm>
          <a:prstGeom prst="rect">
            <a:avLst/>
          </a:prstGeom>
        </p:spPr>
      </p:pic>
      <p:pic>
        <p:nvPicPr>
          <p:cNvPr id="56" name="Image 42" descr=" ">
            <a:extLst>
              <a:ext uri="{FF2B5EF4-FFF2-40B4-BE49-F238E27FC236}">
                <a16:creationId xmlns:a16="http://schemas.microsoft.com/office/drawing/2014/main" id="{477A3656-A90E-E9F2-B1EB-CBD5C405F6A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545958" y="1345222"/>
            <a:ext cx="25038" cy="69904"/>
          </a:xfrm>
          <a:prstGeom prst="rect">
            <a:avLst/>
          </a:prstGeom>
        </p:spPr>
      </p:pic>
      <p:pic>
        <p:nvPicPr>
          <p:cNvPr id="57" name="Image 43" descr=" ">
            <a:extLst>
              <a:ext uri="{FF2B5EF4-FFF2-40B4-BE49-F238E27FC236}">
                <a16:creationId xmlns:a16="http://schemas.microsoft.com/office/drawing/2014/main" id="{E0DEAF9A-B57D-3ECA-88D3-3B1D6BC64D3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582552" y="1345222"/>
            <a:ext cx="24845" cy="69904"/>
          </a:xfrm>
          <a:prstGeom prst="rect">
            <a:avLst/>
          </a:prstGeom>
        </p:spPr>
      </p:pic>
      <p:pic>
        <p:nvPicPr>
          <p:cNvPr id="58" name="Image 44" descr=" ">
            <a:extLst>
              <a:ext uri="{FF2B5EF4-FFF2-40B4-BE49-F238E27FC236}">
                <a16:creationId xmlns:a16="http://schemas.microsoft.com/office/drawing/2014/main" id="{5D61A060-E6A3-94EE-A21E-1003DD73FFE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604893" y="1365827"/>
            <a:ext cx="24267" cy="67786"/>
          </a:xfrm>
          <a:prstGeom prst="rect">
            <a:avLst/>
          </a:prstGeom>
        </p:spPr>
      </p:pic>
      <p:pic>
        <p:nvPicPr>
          <p:cNvPr id="59" name="Image 45" descr=" ">
            <a:extLst>
              <a:ext uri="{FF2B5EF4-FFF2-40B4-BE49-F238E27FC236}">
                <a16:creationId xmlns:a16="http://schemas.microsoft.com/office/drawing/2014/main" id="{22A93D4C-8DD2-E826-6026-48BBC71C9D5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662380" y="1345414"/>
            <a:ext cx="45361" cy="70675"/>
          </a:xfrm>
          <a:prstGeom prst="rect">
            <a:avLst/>
          </a:prstGeom>
        </p:spPr>
      </p:pic>
      <p:pic>
        <p:nvPicPr>
          <p:cNvPr id="60" name="Image 46" descr=" ">
            <a:extLst>
              <a:ext uri="{FF2B5EF4-FFF2-40B4-BE49-F238E27FC236}">
                <a16:creationId xmlns:a16="http://schemas.microsoft.com/office/drawing/2014/main" id="{4248AA2C-E16D-3416-5F3B-F3969FBAC0B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712941" y="1365827"/>
            <a:ext cx="36979" cy="67820"/>
          </a:xfrm>
          <a:prstGeom prst="rect">
            <a:avLst/>
          </a:prstGeom>
        </p:spPr>
      </p:pic>
      <p:pic>
        <p:nvPicPr>
          <p:cNvPr id="61" name="Image 47" descr=" ">
            <a:extLst>
              <a:ext uri="{FF2B5EF4-FFF2-40B4-BE49-F238E27FC236}">
                <a16:creationId xmlns:a16="http://schemas.microsoft.com/office/drawing/2014/main" id="{3F4CC2D3-6675-51E7-A3F0-C8280E7F6BC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746838" y="1406267"/>
            <a:ext cx="20223" cy="8859"/>
          </a:xfrm>
          <a:prstGeom prst="rect">
            <a:avLst/>
          </a:prstGeom>
        </p:spPr>
      </p:pic>
      <p:pic>
        <p:nvPicPr>
          <p:cNvPr id="62" name="Image 48" descr=" ">
            <a:extLst>
              <a:ext uri="{FF2B5EF4-FFF2-40B4-BE49-F238E27FC236}">
                <a16:creationId xmlns:a16="http://schemas.microsoft.com/office/drawing/2014/main" id="{3687C946-A944-6432-D406-32F9979CCCF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763980" y="1365729"/>
            <a:ext cx="65291" cy="49397"/>
          </a:xfrm>
          <a:prstGeom prst="rect">
            <a:avLst/>
          </a:prstGeom>
        </p:spPr>
      </p:pic>
      <p:pic>
        <p:nvPicPr>
          <p:cNvPr id="63" name="Image 49" descr=" ">
            <a:extLst>
              <a:ext uri="{FF2B5EF4-FFF2-40B4-BE49-F238E27FC236}">
                <a16:creationId xmlns:a16="http://schemas.microsoft.com/office/drawing/2014/main" id="{D4191224-E63A-6F39-3D4F-754CE6DA10BF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825611" y="1345222"/>
            <a:ext cx="25038" cy="69904"/>
          </a:xfrm>
          <a:prstGeom prst="rect">
            <a:avLst/>
          </a:prstGeom>
        </p:spPr>
      </p:pic>
      <p:pic>
        <p:nvPicPr>
          <p:cNvPr id="64" name="Image 50" descr=" ">
            <a:extLst>
              <a:ext uri="{FF2B5EF4-FFF2-40B4-BE49-F238E27FC236}">
                <a16:creationId xmlns:a16="http://schemas.microsoft.com/office/drawing/2014/main" id="{71CB2A76-0FAD-827F-30B5-DC3780FAD21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862397" y="1345414"/>
            <a:ext cx="10400" cy="69712"/>
          </a:xfrm>
          <a:prstGeom prst="rect">
            <a:avLst/>
          </a:prstGeom>
        </p:spPr>
      </p:pic>
      <p:pic>
        <p:nvPicPr>
          <p:cNvPr id="65" name="Image 51" descr=" ">
            <a:extLst>
              <a:ext uri="{FF2B5EF4-FFF2-40B4-BE49-F238E27FC236}">
                <a16:creationId xmlns:a16="http://schemas.microsoft.com/office/drawing/2014/main" id="{4B70CFB1-9F27-597E-E6DB-F2237705578E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188393" y="1247779"/>
            <a:ext cx="59038" cy="69521"/>
          </a:xfrm>
          <a:prstGeom prst="rect">
            <a:avLst/>
          </a:prstGeom>
        </p:spPr>
      </p:pic>
      <p:pic>
        <p:nvPicPr>
          <p:cNvPr id="66" name="Image 52" descr=" ">
            <a:extLst>
              <a:ext uri="{FF2B5EF4-FFF2-40B4-BE49-F238E27FC236}">
                <a16:creationId xmlns:a16="http://schemas.microsoft.com/office/drawing/2014/main" id="{235663C3-3E05-8967-DD6E-2312A1E1520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243964" y="1308632"/>
            <a:ext cx="20223" cy="8859"/>
          </a:xfrm>
          <a:prstGeom prst="rect">
            <a:avLst/>
          </a:prstGeom>
        </p:spPr>
      </p:pic>
      <p:pic>
        <p:nvPicPr>
          <p:cNvPr id="67" name="Image 53" descr=" ">
            <a:extLst>
              <a:ext uri="{FF2B5EF4-FFF2-40B4-BE49-F238E27FC236}">
                <a16:creationId xmlns:a16="http://schemas.microsoft.com/office/drawing/2014/main" id="{DE620D20-F627-DB53-4DB8-11034A03D90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261106" y="1308632"/>
            <a:ext cx="20223" cy="8859"/>
          </a:xfrm>
          <a:prstGeom prst="rect">
            <a:avLst/>
          </a:prstGeom>
        </p:spPr>
      </p:pic>
      <p:pic>
        <p:nvPicPr>
          <p:cNvPr id="68" name="Image 54" descr=" ">
            <a:extLst>
              <a:ext uri="{FF2B5EF4-FFF2-40B4-BE49-F238E27FC236}">
                <a16:creationId xmlns:a16="http://schemas.microsoft.com/office/drawing/2014/main" id="{22F45A37-F935-10E5-C71F-4CDEFEFB76F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278247" y="1308632"/>
            <a:ext cx="20223" cy="8859"/>
          </a:xfrm>
          <a:prstGeom prst="rect">
            <a:avLst/>
          </a:prstGeom>
        </p:spPr>
      </p:pic>
      <p:pic>
        <p:nvPicPr>
          <p:cNvPr id="69" name="Image 55" descr=" ">
            <a:extLst>
              <a:ext uri="{FF2B5EF4-FFF2-40B4-BE49-F238E27FC236}">
                <a16:creationId xmlns:a16="http://schemas.microsoft.com/office/drawing/2014/main" id="{F6459D77-D8A4-B6BE-75BF-D3A8B7E6630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3295388" y="1247778"/>
            <a:ext cx="59513" cy="69523"/>
          </a:xfrm>
          <a:prstGeom prst="rect">
            <a:avLst/>
          </a:prstGeom>
        </p:spPr>
      </p:pic>
      <p:pic>
        <p:nvPicPr>
          <p:cNvPr id="70" name="Image 56" descr=" ">
            <a:extLst>
              <a:ext uri="{FF2B5EF4-FFF2-40B4-BE49-F238E27FC236}">
                <a16:creationId xmlns:a16="http://schemas.microsoft.com/office/drawing/2014/main" id="{6341B254-51C2-4A05-51BE-546C52EFBFFB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352589" y="1254713"/>
            <a:ext cx="78195" cy="62394"/>
          </a:xfrm>
          <a:prstGeom prst="rect">
            <a:avLst/>
          </a:prstGeom>
        </p:spPr>
      </p:pic>
      <p:pic>
        <p:nvPicPr>
          <p:cNvPr id="71" name="Image 57" descr=" ">
            <a:extLst>
              <a:ext uri="{FF2B5EF4-FFF2-40B4-BE49-F238E27FC236}">
                <a16:creationId xmlns:a16="http://schemas.microsoft.com/office/drawing/2014/main" id="{83E45E49-FFBA-5AF5-1B3E-4767FBBF96E6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3426933" y="1247779"/>
            <a:ext cx="40060" cy="69642"/>
          </a:xfrm>
          <a:prstGeom prst="rect">
            <a:avLst/>
          </a:prstGeom>
        </p:spPr>
      </p:pic>
      <p:pic>
        <p:nvPicPr>
          <p:cNvPr id="72" name="Image 58" descr=" ">
            <a:extLst>
              <a:ext uri="{FF2B5EF4-FFF2-40B4-BE49-F238E27FC236}">
                <a16:creationId xmlns:a16="http://schemas.microsoft.com/office/drawing/2014/main" id="{AF10ECF2-CA19-78C5-9B80-D406F8A6BF81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3463911" y="1273000"/>
            <a:ext cx="76077" cy="53934"/>
          </a:xfrm>
          <a:prstGeom prst="rect">
            <a:avLst/>
          </a:prstGeom>
        </p:spPr>
      </p:pic>
      <p:pic>
        <p:nvPicPr>
          <p:cNvPr id="73" name="Image 59" descr=" ">
            <a:extLst>
              <a:ext uri="{FF2B5EF4-FFF2-40B4-BE49-F238E27FC236}">
                <a16:creationId xmlns:a16="http://schemas.microsoft.com/office/drawing/2014/main" id="{A8667F2D-17E4-7B49-D0CE-3109DA19E30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3535943" y="1247778"/>
            <a:ext cx="24845" cy="69520"/>
          </a:xfrm>
          <a:prstGeom prst="rect">
            <a:avLst/>
          </a:prstGeom>
        </p:spPr>
      </p:pic>
      <p:pic>
        <p:nvPicPr>
          <p:cNvPr id="74" name="Image 60" descr=" ">
            <a:extLst>
              <a:ext uri="{FF2B5EF4-FFF2-40B4-BE49-F238E27FC236}">
                <a16:creationId xmlns:a16="http://schemas.microsoft.com/office/drawing/2014/main" id="{97C39CAF-1210-044F-43A2-A6EEF84E3CE0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3572537" y="1247970"/>
            <a:ext cx="10400" cy="69520"/>
          </a:xfrm>
          <a:prstGeom prst="rect">
            <a:avLst/>
          </a:prstGeom>
        </p:spPr>
      </p:pic>
      <p:pic>
        <p:nvPicPr>
          <p:cNvPr id="75" name="Image 61" descr=" ">
            <a:extLst>
              <a:ext uri="{FF2B5EF4-FFF2-40B4-BE49-F238E27FC236}">
                <a16:creationId xmlns:a16="http://schemas.microsoft.com/office/drawing/2014/main" id="{F5CFF35A-7262-912D-E677-FBD5901875F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3615017" y="1247778"/>
            <a:ext cx="59212" cy="69520"/>
          </a:xfrm>
          <a:prstGeom prst="rect">
            <a:avLst/>
          </a:prstGeom>
        </p:spPr>
      </p:pic>
      <p:pic>
        <p:nvPicPr>
          <p:cNvPr id="76" name="Image 62" descr=" ">
            <a:extLst>
              <a:ext uri="{FF2B5EF4-FFF2-40B4-BE49-F238E27FC236}">
                <a16:creationId xmlns:a16="http://schemas.microsoft.com/office/drawing/2014/main" id="{7CA7113E-3472-BA07-88F2-AE10B547EBD9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3670377" y="1308632"/>
            <a:ext cx="20223" cy="8859"/>
          </a:xfrm>
          <a:prstGeom prst="rect">
            <a:avLst/>
          </a:prstGeom>
        </p:spPr>
      </p:pic>
      <p:pic>
        <p:nvPicPr>
          <p:cNvPr id="77" name="Image 63" descr=" ">
            <a:extLst>
              <a:ext uri="{FF2B5EF4-FFF2-40B4-BE49-F238E27FC236}">
                <a16:creationId xmlns:a16="http://schemas.microsoft.com/office/drawing/2014/main" id="{E7E3A03A-A414-F72C-C35D-FB4823EB79BC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3687518" y="1308632"/>
            <a:ext cx="20223" cy="8859"/>
          </a:xfrm>
          <a:prstGeom prst="rect">
            <a:avLst/>
          </a:prstGeom>
        </p:spPr>
      </p:pic>
      <p:pic>
        <p:nvPicPr>
          <p:cNvPr id="78" name="Image 64" descr=" ">
            <a:extLst>
              <a:ext uri="{FF2B5EF4-FFF2-40B4-BE49-F238E27FC236}">
                <a16:creationId xmlns:a16="http://schemas.microsoft.com/office/drawing/2014/main" id="{5FCAFC2F-B373-2558-5F94-BEC8789CC2F1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3704659" y="1308632"/>
            <a:ext cx="20223" cy="8859"/>
          </a:xfrm>
          <a:prstGeom prst="rect">
            <a:avLst/>
          </a:prstGeom>
        </p:spPr>
      </p:pic>
      <p:pic>
        <p:nvPicPr>
          <p:cNvPr id="79" name="Image 65" descr=" ">
            <a:extLst>
              <a:ext uri="{FF2B5EF4-FFF2-40B4-BE49-F238E27FC236}">
                <a16:creationId xmlns:a16="http://schemas.microsoft.com/office/drawing/2014/main" id="{8AA39311-DC65-C217-75D1-D7F0DE1350F6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3758201" y="1308632"/>
            <a:ext cx="20223" cy="8859"/>
          </a:xfrm>
          <a:prstGeom prst="rect">
            <a:avLst/>
          </a:prstGeom>
        </p:spPr>
      </p:pic>
      <p:pic>
        <p:nvPicPr>
          <p:cNvPr id="80" name="Image 66" descr=" ">
            <a:extLst>
              <a:ext uri="{FF2B5EF4-FFF2-40B4-BE49-F238E27FC236}">
                <a16:creationId xmlns:a16="http://schemas.microsoft.com/office/drawing/2014/main" id="{F83AE654-230C-B1CD-7A81-232BFE67DF5E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3773224" y="1267421"/>
            <a:ext cx="41216" cy="69712"/>
          </a:xfrm>
          <a:prstGeom prst="rect">
            <a:avLst/>
          </a:prstGeom>
        </p:spPr>
      </p:pic>
      <p:pic>
        <p:nvPicPr>
          <p:cNvPr id="81" name="Image 67" descr=" ">
            <a:extLst>
              <a:ext uri="{FF2B5EF4-FFF2-40B4-BE49-F238E27FC236}">
                <a16:creationId xmlns:a16="http://schemas.microsoft.com/office/drawing/2014/main" id="{44B81627-BEA2-194A-12B9-E8C3CFA8868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3811551" y="1256637"/>
            <a:ext cx="61700" cy="61624"/>
          </a:xfrm>
          <a:prstGeom prst="rect">
            <a:avLst/>
          </a:prstGeom>
        </p:spPr>
      </p:pic>
      <p:pic>
        <p:nvPicPr>
          <p:cNvPr id="82" name="Image 68" descr=" ">
            <a:extLst>
              <a:ext uri="{FF2B5EF4-FFF2-40B4-BE49-F238E27FC236}">
                <a16:creationId xmlns:a16="http://schemas.microsoft.com/office/drawing/2014/main" id="{D8F6074A-8DBC-C1BF-85FA-AE75DE0B285B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3189266" y="1476556"/>
            <a:ext cx="79158" cy="86658"/>
          </a:xfrm>
          <a:prstGeom prst="rect">
            <a:avLst/>
          </a:prstGeom>
        </p:spPr>
      </p:pic>
      <p:pic>
        <p:nvPicPr>
          <p:cNvPr id="83" name="Image 69" descr=" ">
            <a:extLst>
              <a:ext uri="{FF2B5EF4-FFF2-40B4-BE49-F238E27FC236}">
                <a16:creationId xmlns:a16="http://schemas.microsoft.com/office/drawing/2014/main" id="{AA7C497B-FBF3-981E-6849-E8A8AB7DE6E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3277476" y="1475980"/>
            <a:ext cx="95914" cy="87293"/>
          </a:xfrm>
          <a:prstGeom prst="rect">
            <a:avLst/>
          </a:prstGeom>
        </p:spPr>
      </p:pic>
      <p:pic>
        <p:nvPicPr>
          <p:cNvPr id="84" name="Image 70" descr=" ">
            <a:extLst>
              <a:ext uri="{FF2B5EF4-FFF2-40B4-BE49-F238E27FC236}">
                <a16:creationId xmlns:a16="http://schemas.microsoft.com/office/drawing/2014/main" id="{91E1F98E-AC64-7FAD-AC39-E9BAB9C3E38A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3381672" y="1476556"/>
            <a:ext cx="92062" cy="86703"/>
          </a:xfrm>
          <a:prstGeom prst="rect">
            <a:avLst/>
          </a:prstGeom>
        </p:spPr>
      </p:pic>
      <p:pic>
        <p:nvPicPr>
          <p:cNvPr id="85" name="Image 71" descr=" ">
            <a:extLst>
              <a:ext uri="{FF2B5EF4-FFF2-40B4-BE49-F238E27FC236}">
                <a16:creationId xmlns:a16="http://schemas.microsoft.com/office/drawing/2014/main" id="{AE9BD2E0-BCCC-8458-6E61-754718259C70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3488756" y="1476447"/>
            <a:ext cx="79929" cy="86385"/>
          </a:xfrm>
          <a:prstGeom prst="rect">
            <a:avLst/>
          </a:prstGeom>
        </p:spPr>
      </p:pic>
      <p:pic>
        <p:nvPicPr>
          <p:cNvPr id="86" name="Image 72" descr=" ">
            <a:extLst>
              <a:ext uri="{FF2B5EF4-FFF2-40B4-BE49-F238E27FC236}">
                <a16:creationId xmlns:a16="http://schemas.microsoft.com/office/drawing/2014/main" id="{D3BE8624-7B37-4467-7AF9-FADA696B333F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3578507" y="1476557"/>
            <a:ext cx="24075" cy="86278"/>
          </a:xfrm>
          <a:prstGeom prst="rect">
            <a:avLst/>
          </a:prstGeom>
        </p:spPr>
      </p:pic>
      <p:pic>
        <p:nvPicPr>
          <p:cNvPr id="87" name="Image 73" descr=" ">
            <a:extLst>
              <a:ext uri="{FF2B5EF4-FFF2-40B4-BE49-F238E27FC236}">
                <a16:creationId xmlns:a16="http://schemas.microsoft.com/office/drawing/2014/main" id="{E10FEFE0-322E-F845-5DF7-72E891CD5EEE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3610479" y="1476556"/>
            <a:ext cx="89173" cy="86658"/>
          </a:xfrm>
          <a:prstGeom prst="rect">
            <a:avLst/>
          </a:prstGeom>
        </p:spPr>
      </p:pic>
      <p:pic>
        <p:nvPicPr>
          <p:cNvPr id="88" name="Image 74" descr=" ">
            <a:extLst>
              <a:ext uri="{FF2B5EF4-FFF2-40B4-BE49-F238E27FC236}">
                <a16:creationId xmlns:a16="http://schemas.microsoft.com/office/drawing/2014/main" id="{2746C9C4-A010-F487-F04F-B1F3B5D4F54C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3688288" y="1475980"/>
            <a:ext cx="95914" cy="87236"/>
          </a:xfrm>
          <a:prstGeom prst="rect">
            <a:avLst/>
          </a:prstGeom>
        </p:spPr>
      </p:pic>
      <p:pic>
        <p:nvPicPr>
          <p:cNvPr id="89" name="Image 75" descr=" ">
            <a:extLst>
              <a:ext uri="{FF2B5EF4-FFF2-40B4-BE49-F238E27FC236}">
                <a16:creationId xmlns:a16="http://schemas.microsoft.com/office/drawing/2014/main" id="{F3BC0887-508F-204F-F3CF-E9117AA2CC54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3792291" y="1476556"/>
            <a:ext cx="79158" cy="86658"/>
          </a:xfrm>
          <a:prstGeom prst="rect">
            <a:avLst/>
          </a:prstGeom>
        </p:spPr>
      </p:pic>
      <p:pic>
        <p:nvPicPr>
          <p:cNvPr id="90" name="Image 76" descr=" ">
            <a:extLst>
              <a:ext uri="{FF2B5EF4-FFF2-40B4-BE49-F238E27FC236}">
                <a16:creationId xmlns:a16="http://schemas.microsoft.com/office/drawing/2014/main" id="{B18DC2A1-3E1C-51CD-C0FC-AE04A9CA3AF0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3189459" y="1589791"/>
            <a:ext cx="29660" cy="36974"/>
          </a:xfrm>
          <a:prstGeom prst="rect">
            <a:avLst/>
          </a:prstGeom>
        </p:spPr>
      </p:pic>
      <p:pic>
        <p:nvPicPr>
          <p:cNvPr id="91" name="Image 77" descr=" ">
            <a:extLst>
              <a:ext uri="{FF2B5EF4-FFF2-40B4-BE49-F238E27FC236}">
                <a16:creationId xmlns:a16="http://schemas.microsoft.com/office/drawing/2014/main" id="{42AC366C-C5D3-F28F-AC88-00E42AEB6F6D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3225475" y="1589557"/>
            <a:ext cx="34090" cy="37977"/>
          </a:xfrm>
          <a:prstGeom prst="rect">
            <a:avLst/>
          </a:prstGeom>
        </p:spPr>
      </p:pic>
      <p:pic>
        <p:nvPicPr>
          <p:cNvPr id="92" name="Image 78" descr=" ">
            <a:extLst>
              <a:ext uri="{FF2B5EF4-FFF2-40B4-BE49-F238E27FC236}">
                <a16:creationId xmlns:a16="http://schemas.microsoft.com/office/drawing/2014/main" id="{0143746F-65CC-2BD3-69C9-35040B6743DF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3265342" y="1589791"/>
            <a:ext cx="30238" cy="36974"/>
          </a:xfrm>
          <a:prstGeom prst="rect">
            <a:avLst/>
          </a:prstGeom>
        </p:spPr>
      </p:pic>
      <p:pic>
        <p:nvPicPr>
          <p:cNvPr id="93" name="Image 79" descr=" ">
            <a:extLst>
              <a:ext uri="{FF2B5EF4-FFF2-40B4-BE49-F238E27FC236}">
                <a16:creationId xmlns:a16="http://schemas.microsoft.com/office/drawing/2014/main" id="{6EEDAA9E-E203-128D-2841-C4AFCAEAE3EB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3302514" y="1589791"/>
            <a:ext cx="30238" cy="36974"/>
          </a:xfrm>
          <a:prstGeom prst="rect">
            <a:avLst/>
          </a:prstGeom>
        </p:spPr>
      </p:pic>
      <p:pic>
        <p:nvPicPr>
          <p:cNvPr id="94" name="Image 80" descr=" ">
            <a:extLst>
              <a:ext uri="{FF2B5EF4-FFF2-40B4-BE49-F238E27FC236}">
                <a16:creationId xmlns:a16="http://schemas.microsoft.com/office/drawing/2014/main" id="{AE40F70D-3982-994D-CB1C-1F3B3D3D08A6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3355093" y="1589791"/>
            <a:ext cx="32742" cy="36974"/>
          </a:xfrm>
          <a:prstGeom prst="rect">
            <a:avLst/>
          </a:prstGeom>
        </p:spPr>
      </p:pic>
      <p:pic>
        <p:nvPicPr>
          <p:cNvPr id="95" name="Image 81" descr=" ">
            <a:extLst>
              <a:ext uri="{FF2B5EF4-FFF2-40B4-BE49-F238E27FC236}">
                <a16:creationId xmlns:a16="http://schemas.microsoft.com/office/drawing/2014/main" id="{18B13A58-3302-62AB-DD9D-F9A20C9BB3D3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3393036" y="1588442"/>
            <a:ext cx="40060" cy="40056"/>
          </a:xfrm>
          <a:prstGeom prst="rect">
            <a:avLst/>
          </a:prstGeom>
        </p:spPr>
      </p:pic>
      <p:pic>
        <p:nvPicPr>
          <p:cNvPr id="96" name="Image 82" descr=" ">
            <a:extLst>
              <a:ext uri="{FF2B5EF4-FFF2-40B4-BE49-F238E27FC236}">
                <a16:creationId xmlns:a16="http://schemas.microsoft.com/office/drawing/2014/main" id="{6C2F5EB1-F33B-F16E-BC6B-D0FF306D936F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3439259" y="1589791"/>
            <a:ext cx="35053" cy="36974"/>
          </a:xfrm>
          <a:prstGeom prst="rect">
            <a:avLst/>
          </a:prstGeom>
        </p:spPr>
      </p:pic>
      <p:pic>
        <p:nvPicPr>
          <p:cNvPr id="97" name="Image 83" descr=" ">
            <a:extLst>
              <a:ext uri="{FF2B5EF4-FFF2-40B4-BE49-F238E27FC236}">
                <a16:creationId xmlns:a16="http://schemas.microsoft.com/office/drawing/2014/main" id="{311913E9-209D-0859-A1B4-BF8F51B55C1A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3482786" y="1589791"/>
            <a:ext cx="30045" cy="36974"/>
          </a:xfrm>
          <a:prstGeom prst="rect">
            <a:avLst/>
          </a:prstGeom>
        </p:spPr>
      </p:pic>
      <p:pic>
        <p:nvPicPr>
          <p:cNvPr id="98" name="Image 84" descr=" ">
            <a:extLst>
              <a:ext uri="{FF2B5EF4-FFF2-40B4-BE49-F238E27FC236}">
                <a16:creationId xmlns:a16="http://schemas.microsoft.com/office/drawing/2014/main" id="{B4EFD4BB-494F-EA8B-82FC-CAC60A72B053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3533247" y="1589406"/>
            <a:ext cx="41601" cy="37359"/>
          </a:xfrm>
          <a:prstGeom prst="rect">
            <a:avLst/>
          </a:prstGeom>
        </p:spPr>
      </p:pic>
      <p:pic>
        <p:nvPicPr>
          <p:cNvPr id="99" name="Image 85" descr=" ">
            <a:extLst>
              <a:ext uri="{FF2B5EF4-FFF2-40B4-BE49-F238E27FC236}">
                <a16:creationId xmlns:a16="http://schemas.microsoft.com/office/drawing/2014/main" id="{665FFBE3-9497-758B-8E22-F6D6F036821A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3578199" y="1589599"/>
            <a:ext cx="34704" cy="37883"/>
          </a:xfrm>
          <a:prstGeom prst="rect">
            <a:avLst/>
          </a:prstGeom>
        </p:spPr>
      </p:pic>
      <p:pic>
        <p:nvPicPr>
          <p:cNvPr id="100" name="Image 86" descr=" ">
            <a:extLst>
              <a:ext uri="{FF2B5EF4-FFF2-40B4-BE49-F238E27FC236}">
                <a16:creationId xmlns:a16="http://schemas.microsoft.com/office/drawing/2014/main" id="{975EE36D-3519-DEF2-06B4-3F03B42F0B36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3618760" y="1589791"/>
            <a:ext cx="32549" cy="36974"/>
          </a:xfrm>
          <a:prstGeom prst="rect">
            <a:avLst/>
          </a:prstGeom>
        </p:spPr>
      </p:pic>
      <p:pic>
        <p:nvPicPr>
          <p:cNvPr id="101" name="Image 87" descr=" ">
            <a:extLst>
              <a:ext uri="{FF2B5EF4-FFF2-40B4-BE49-F238E27FC236}">
                <a16:creationId xmlns:a16="http://schemas.microsoft.com/office/drawing/2014/main" id="{91036DD5-69BC-5C9C-2D24-A8E778888734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3657665" y="1589791"/>
            <a:ext cx="33705" cy="36974"/>
          </a:xfrm>
          <a:prstGeom prst="rect">
            <a:avLst/>
          </a:prstGeom>
        </p:spPr>
      </p:pic>
      <p:pic>
        <p:nvPicPr>
          <p:cNvPr id="102" name="Image 88" descr=" ">
            <a:extLst>
              <a:ext uri="{FF2B5EF4-FFF2-40B4-BE49-F238E27FC236}">
                <a16:creationId xmlns:a16="http://schemas.microsoft.com/office/drawing/2014/main" id="{58AD9589-1CAC-2596-64BE-627E0D040BF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3698496" y="1588540"/>
            <a:ext cx="39868" cy="39862"/>
          </a:xfrm>
          <a:prstGeom prst="rect">
            <a:avLst/>
          </a:prstGeom>
        </p:spPr>
      </p:pic>
      <p:pic>
        <p:nvPicPr>
          <p:cNvPr id="103" name="Image 89" descr=" ">
            <a:extLst>
              <a:ext uri="{FF2B5EF4-FFF2-40B4-BE49-F238E27FC236}">
                <a16:creationId xmlns:a16="http://schemas.microsoft.com/office/drawing/2014/main" id="{9D5F8DCC-F070-93FC-0BE1-DBC7FDA1F333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3745490" y="1589546"/>
            <a:ext cx="34283" cy="37990"/>
          </a:xfrm>
          <a:prstGeom prst="rect">
            <a:avLst/>
          </a:prstGeom>
        </p:spPr>
      </p:pic>
      <p:pic>
        <p:nvPicPr>
          <p:cNvPr id="104" name="Image 90" descr=" ">
            <a:extLst>
              <a:ext uri="{FF2B5EF4-FFF2-40B4-BE49-F238E27FC236}">
                <a16:creationId xmlns:a16="http://schemas.microsoft.com/office/drawing/2014/main" id="{A7289E84-0718-6FBF-E640-00DB613FC085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3785743" y="1589791"/>
            <a:ext cx="10400" cy="37167"/>
          </a:xfrm>
          <a:prstGeom prst="rect">
            <a:avLst/>
          </a:prstGeom>
        </p:spPr>
      </p:pic>
      <p:pic>
        <p:nvPicPr>
          <p:cNvPr id="105" name="Image 91" descr=" ">
            <a:extLst>
              <a:ext uri="{FF2B5EF4-FFF2-40B4-BE49-F238E27FC236}">
                <a16:creationId xmlns:a16="http://schemas.microsoft.com/office/drawing/2014/main" id="{5F3E1480-D585-6281-1713-76F1F6A1BDF0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3802692" y="1589791"/>
            <a:ext cx="32357" cy="36974"/>
          </a:xfrm>
          <a:prstGeom prst="rect">
            <a:avLst/>
          </a:prstGeom>
        </p:spPr>
      </p:pic>
      <p:pic>
        <p:nvPicPr>
          <p:cNvPr id="106" name="Image 92" descr=" ">
            <a:extLst>
              <a:ext uri="{FF2B5EF4-FFF2-40B4-BE49-F238E27FC236}">
                <a16:creationId xmlns:a16="http://schemas.microsoft.com/office/drawing/2014/main" id="{B007A4EE-FACE-A8C2-E822-8F64787765B3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3838130" y="1589791"/>
            <a:ext cx="38520" cy="36974"/>
          </a:xfrm>
          <a:prstGeom prst="rect">
            <a:avLst/>
          </a:prstGeom>
        </p:spPr>
      </p:pic>
      <p:pic>
        <p:nvPicPr>
          <p:cNvPr id="107" name="Image 93" descr=" ">
            <a:extLst>
              <a:ext uri="{FF2B5EF4-FFF2-40B4-BE49-F238E27FC236}">
                <a16:creationId xmlns:a16="http://schemas.microsoft.com/office/drawing/2014/main" id="{D143877A-D5F7-9869-9CC5-A6A6FF4270AD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2819670" y="1798343"/>
            <a:ext cx="77617" cy="57778"/>
          </a:xfrm>
          <a:prstGeom prst="rect">
            <a:avLst/>
          </a:prstGeom>
        </p:spPr>
      </p:pic>
      <p:pic>
        <p:nvPicPr>
          <p:cNvPr id="108" name="Image 94" descr=" ">
            <a:extLst>
              <a:ext uri="{FF2B5EF4-FFF2-40B4-BE49-F238E27FC236}">
                <a16:creationId xmlns:a16="http://schemas.microsoft.com/office/drawing/2014/main" id="{5B3645A1-C3A2-F6FF-AF14-4F1E37AC0E72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2909421" y="1797579"/>
            <a:ext cx="52579" cy="74911"/>
          </a:xfrm>
          <a:prstGeom prst="rect">
            <a:avLst/>
          </a:prstGeom>
        </p:spPr>
      </p:pic>
      <p:pic>
        <p:nvPicPr>
          <p:cNvPr id="109" name="Image 95" descr=" ">
            <a:extLst>
              <a:ext uri="{FF2B5EF4-FFF2-40B4-BE49-F238E27FC236}">
                <a16:creationId xmlns:a16="http://schemas.microsoft.com/office/drawing/2014/main" id="{CB5CCC0A-93C6-5AF9-072E-D99E88401CCB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2969800" y="1798733"/>
            <a:ext cx="54313" cy="59865"/>
          </a:xfrm>
          <a:prstGeom prst="rect">
            <a:avLst/>
          </a:prstGeom>
        </p:spPr>
      </p:pic>
      <p:pic>
        <p:nvPicPr>
          <p:cNvPr id="110" name="Image 96" descr=" ">
            <a:extLst>
              <a:ext uri="{FF2B5EF4-FFF2-40B4-BE49-F238E27FC236}">
                <a16:creationId xmlns:a16="http://schemas.microsoft.com/office/drawing/2014/main" id="{DFF02762-ABA8-9FB3-1199-F619B50EF230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3028062" y="1799312"/>
            <a:ext cx="77039" cy="58158"/>
          </a:xfrm>
          <a:prstGeom prst="rect">
            <a:avLst/>
          </a:prstGeom>
        </p:spPr>
      </p:pic>
      <p:pic>
        <p:nvPicPr>
          <p:cNvPr id="111" name="Image 97" descr=" ">
            <a:extLst>
              <a:ext uri="{FF2B5EF4-FFF2-40B4-BE49-F238E27FC236}">
                <a16:creationId xmlns:a16="http://schemas.microsoft.com/office/drawing/2014/main" id="{49169B3F-DC54-DDEA-1987-386EF4E1EFB9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3108474" y="1798349"/>
            <a:ext cx="49591" cy="59892"/>
          </a:xfrm>
          <a:prstGeom prst="rect">
            <a:avLst/>
          </a:prstGeom>
        </p:spPr>
      </p:pic>
      <p:pic>
        <p:nvPicPr>
          <p:cNvPr id="112" name="Image 98" descr=" ">
            <a:extLst>
              <a:ext uri="{FF2B5EF4-FFF2-40B4-BE49-F238E27FC236}">
                <a16:creationId xmlns:a16="http://schemas.microsoft.com/office/drawing/2014/main" id="{107CCBEE-E1A6-82E1-087D-F9843278E7BB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3168273" y="1798502"/>
            <a:ext cx="30816" cy="58581"/>
          </a:xfrm>
          <a:prstGeom prst="rect">
            <a:avLst/>
          </a:prstGeom>
        </p:spPr>
      </p:pic>
      <p:pic>
        <p:nvPicPr>
          <p:cNvPr id="113" name="Image 99" descr=" ">
            <a:extLst>
              <a:ext uri="{FF2B5EF4-FFF2-40B4-BE49-F238E27FC236}">
                <a16:creationId xmlns:a16="http://schemas.microsoft.com/office/drawing/2014/main" id="{50C3C3C0-B46C-1D27-A782-60B80DBF8886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3208141" y="1779669"/>
            <a:ext cx="15985" cy="77414"/>
          </a:xfrm>
          <a:prstGeom prst="rect">
            <a:avLst/>
          </a:prstGeom>
        </p:spPr>
      </p:pic>
      <p:pic>
        <p:nvPicPr>
          <p:cNvPr id="114" name="Image 100" descr=" ">
            <a:extLst>
              <a:ext uri="{FF2B5EF4-FFF2-40B4-BE49-F238E27FC236}">
                <a16:creationId xmlns:a16="http://schemas.microsoft.com/office/drawing/2014/main" id="{373919E3-6830-9E66-017E-10AD59CC1600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3236260" y="1798350"/>
            <a:ext cx="46994" cy="57772"/>
          </a:xfrm>
          <a:prstGeom prst="rect">
            <a:avLst/>
          </a:prstGeom>
        </p:spPr>
      </p:pic>
      <p:pic>
        <p:nvPicPr>
          <p:cNvPr id="115" name="Image 101" descr=" ">
            <a:extLst>
              <a:ext uri="{FF2B5EF4-FFF2-40B4-BE49-F238E27FC236}">
                <a16:creationId xmlns:a16="http://schemas.microsoft.com/office/drawing/2014/main" id="{2D139C29-D79F-D749-5310-31BBCC5587CC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3386680" y="1781980"/>
            <a:ext cx="45646" cy="75103"/>
          </a:xfrm>
          <a:prstGeom prst="rect">
            <a:avLst/>
          </a:prstGeom>
        </p:spPr>
      </p:pic>
      <p:pic>
        <p:nvPicPr>
          <p:cNvPr id="116" name="Image 102" descr=" ">
            <a:extLst>
              <a:ext uri="{FF2B5EF4-FFF2-40B4-BE49-F238E27FC236}">
                <a16:creationId xmlns:a16="http://schemas.microsoft.com/office/drawing/2014/main" id="{16E91864-BAE7-1B94-22DF-B60E941670E3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3446385" y="1800658"/>
            <a:ext cx="41263" cy="56425"/>
          </a:xfrm>
          <a:prstGeom prst="rect">
            <a:avLst/>
          </a:prstGeom>
        </p:spPr>
      </p:pic>
      <p:pic>
        <p:nvPicPr>
          <p:cNvPr id="117" name="Image 103" descr=" ">
            <a:extLst>
              <a:ext uri="{FF2B5EF4-FFF2-40B4-BE49-F238E27FC236}">
                <a16:creationId xmlns:a16="http://schemas.microsoft.com/office/drawing/2014/main" id="{229739DF-6D89-F704-03C5-9B8A667CC7F4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3499542" y="1784484"/>
            <a:ext cx="27927" cy="72873"/>
          </a:xfrm>
          <a:prstGeom prst="rect">
            <a:avLst/>
          </a:prstGeom>
        </p:spPr>
      </p:pic>
      <p:pic>
        <p:nvPicPr>
          <p:cNvPr id="118" name="Image 104" descr=" ">
            <a:extLst>
              <a:ext uri="{FF2B5EF4-FFF2-40B4-BE49-F238E27FC236}">
                <a16:creationId xmlns:a16="http://schemas.microsoft.com/office/drawing/2014/main" id="{34FDDEC3-C906-527E-7E05-AF94E0EAEDF8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3535558" y="1802008"/>
            <a:ext cx="44105" cy="57781"/>
          </a:xfrm>
          <a:prstGeom prst="rect">
            <a:avLst/>
          </a:prstGeom>
        </p:spPr>
      </p:pic>
      <p:pic>
        <p:nvPicPr>
          <p:cNvPr id="119" name="Image 105" descr=" ">
            <a:extLst>
              <a:ext uri="{FF2B5EF4-FFF2-40B4-BE49-F238E27FC236}">
                <a16:creationId xmlns:a16="http://schemas.microsoft.com/office/drawing/2014/main" id="{9AF93F54-023C-093F-5432-4E668757502D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3592759" y="1801040"/>
            <a:ext cx="25616" cy="56044"/>
          </a:xfrm>
          <a:prstGeom prst="rect">
            <a:avLst/>
          </a:prstGeom>
        </p:spPr>
      </p:pic>
      <p:pic>
        <p:nvPicPr>
          <p:cNvPr id="120" name="Image 106" descr=" ">
            <a:extLst>
              <a:ext uri="{FF2B5EF4-FFF2-40B4-BE49-F238E27FC236}">
                <a16:creationId xmlns:a16="http://schemas.microsoft.com/office/drawing/2014/main" id="{52C38DDD-72BB-76D0-0FD8-07FDF05A181C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3629353" y="1801429"/>
            <a:ext cx="46609" cy="71638"/>
          </a:xfrm>
          <a:prstGeom prst="rect">
            <a:avLst/>
          </a:prstGeom>
        </p:spPr>
      </p:pic>
      <p:pic>
        <p:nvPicPr>
          <p:cNvPr id="121" name="Image 107" descr=" ">
            <a:extLst>
              <a:ext uri="{FF2B5EF4-FFF2-40B4-BE49-F238E27FC236}">
                <a16:creationId xmlns:a16="http://schemas.microsoft.com/office/drawing/2014/main" id="{25B75B0A-F27F-64FF-AF45-CE1FAC2F9CCB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3690407" y="1801042"/>
            <a:ext cx="25423" cy="56042"/>
          </a:xfrm>
          <a:prstGeom prst="rect">
            <a:avLst/>
          </a:prstGeom>
        </p:spPr>
      </p:pic>
      <p:pic>
        <p:nvPicPr>
          <p:cNvPr id="122" name="Image 108" descr=" ">
            <a:extLst>
              <a:ext uri="{FF2B5EF4-FFF2-40B4-BE49-F238E27FC236}">
                <a16:creationId xmlns:a16="http://schemas.microsoft.com/office/drawing/2014/main" id="{74F393EB-EBAA-C77E-1D0F-AEABFC437DA9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3727964" y="1781018"/>
            <a:ext cx="5971" cy="76066"/>
          </a:xfrm>
          <a:prstGeom prst="rect">
            <a:avLst/>
          </a:prstGeom>
        </p:spPr>
      </p:pic>
      <p:pic>
        <p:nvPicPr>
          <p:cNvPr id="123" name="Image 109" descr=" ">
            <a:extLst>
              <a:ext uri="{FF2B5EF4-FFF2-40B4-BE49-F238E27FC236}">
                <a16:creationId xmlns:a16="http://schemas.microsoft.com/office/drawing/2014/main" id="{36A6BC5A-E7ED-E92D-A1EF-F9870506172F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3745683" y="1801135"/>
            <a:ext cx="36786" cy="57161"/>
          </a:xfrm>
          <a:prstGeom prst="rect">
            <a:avLst/>
          </a:prstGeom>
        </p:spPr>
      </p:pic>
      <p:pic>
        <p:nvPicPr>
          <p:cNvPr id="124" name="Image 110" descr=" ">
            <a:extLst>
              <a:ext uri="{FF2B5EF4-FFF2-40B4-BE49-F238E27FC236}">
                <a16:creationId xmlns:a16="http://schemas.microsoft.com/office/drawing/2014/main" id="{80C82B34-D8ED-1D59-5C1E-BBE8B7B2D283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3793255" y="1802008"/>
            <a:ext cx="44105" cy="57781"/>
          </a:xfrm>
          <a:prstGeom prst="rect">
            <a:avLst/>
          </a:prstGeom>
        </p:spPr>
      </p:pic>
      <p:pic>
        <p:nvPicPr>
          <p:cNvPr id="125" name="Image 111" descr=" ">
            <a:extLst>
              <a:ext uri="{FF2B5EF4-FFF2-40B4-BE49-F238E27FC236}">
                <a16:creationId xmlns:a16="http://schemas.microsoft.com/office/drawing/2014/main" id="{EBF30FF3-6021-B0B2-8731-5329D18C81EE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3842944" y="1777550"/>
            <a:ext cx="33320" cy="19450"/>
          </a:xfrm>
          <a:prstGeom prst="rect">
            <a:avLst/>
          </a:prstGeom>
        </p:spPr>
      </p:pic>
      <p:pic>
        <p:nvPicPr>
          <p:cNvPr id="192" name="Image 178" descr=" ">
            <a:extLst>
              <a:ext uri="{FF2B5EF4-FFF2-40B4-BE49-F238E27FC236}">
                <a16:creationId xmlns:a16="http://schemas.microsoft.com/office/drawing/2014/main" id="{761F98AB-E2CE-FFDD-93D7-2F446F46520F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4916375" y="1134442"/>
            <a:ext cx="1190619" cy="761901"/>
          </a:xfrm>
          <a:prstGeom prst="rect">
            <a:avLst/>
          </a:prstGeom>
        </p:spPr>
      </p:pic>
      <p:sp>
        <p:nvSpPr>
          <p:cNvPr id="201" name="Shape 6">
            <a:extLst>
              <a:ext uri="{FF2B5EF4-FFF2-40B4-BE49-F238E27FC236}">
                <a16:creationId xmlns:a16="http://schemas.microsoft.com/office/drawing/2014/main" id="{93653B7A-CF8E-A599-DECF-FBAC044C6CC8}"/>
              </a:ext>
            </a:extLst>
          </p:cNvPr>
          <p:cNvSpPr/>
          <p:nvPr/>
        </p:nvSpPr>
        <p:spPr>
          <a:xfrm>
            <a:off x="8906924" y="2750716"/>
            <a:ext cx="2833971" cy="460605"/>
          </a:xfrm>
          <a:prstGeom prst="rect">
            <a:avLst/>
          </a:prstGeom>
          <a:solidFill>
            <a:srgbClr val="2E4E88">
              <a:alpha val="100000"/>
            </a:srgbClr>
          </a:solidFill>
          <a:ln/>
          <a:effectLst>
            <a:outerShdw blurRad="304800" dist="508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02" name="Text 7">
            <a:extLst>
              <a:ext uri="{FF2B5EF4-FFF2-40B4-BE49-F238E27FC236}">
                <a16:creationId xmlns:a16="http://schemas.microsoft.com/office/drawing/2014/main" id="{2D4B0C9A-1731-0AF4-0A7F-7263147B8617}"/>
              </a:ext>
            </a:extLst>
          </p:cNvPr>
          <p:cNvSpPr/>
          <p:nvPr/>
        </p:nvSpPr>
        <p:spPr>
          <a:xfrm>
            <a:off x="9189324" y="2789127"/>
            <a:ext cx="2269171" cy="402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cap="all">
                <a:solidFill>
                  <a:srgbClr val="FFFFFF">
                    <a:alpha val="100000"/>
                  </a:srgbClr>
                </a:solidFill>
                <a:latin typeface="Montserrat SemiBold" panose="00000700000000000000" pitchFamily="2" charset="0"/>
                <a:ea typeface="Inter Semi Bold" pitchFamily="34" charset="-122"/>
                <a:cs typeface="Inter Semi Bold" pitchFamily="34" charset="-120"/>
              </a:rPr>
              <a:t>Automotive, Real Estate, </a:t>
            </a:r>
          </a:p>
          <a:p>
            <a:r>
              <a:rPr lang="en-US" sz="1200" cap="all">
                <a:solidFill>
                  <a:srgbClr val="FFFFFF">
                    <a:alpha val="100000"/>
                  </a:srgbClr>
                </a:solidFill>
                <a:latin typeface="Montserrat SemiBold" panose="00000700000000000000" pitchFamily="2" charset="0"/>
                <a:ea typeface="Inter Semi Bold" pitchFamily="34" charset="-122"/>
                <a:cs typeface="Inter Semi Bold" pitchFamily="34" charset="-120"/>
              </a:rPr>
              <a:t>Travel, hospitality </a:t>
            </a:r>
            <a:endParaRPr lang="en-US" sz="1200" cap="all">
              <a:latin typeface="Montserrat SemiBold" panose="00000700000000000000" pitchFamily="2" charset="0"/>
            </a:endParaRPr>
          </a:p>
        </p:txBody>
      </p:sp>
      <p:pic>
        <p:nvPicPr>
          <p:cNvPr id="203" name="Image 185" descr=" ">
            <a:extLst>
              <a:ext uri="{FF2B5EF4-FFF2-40B4-BE49-F238E27FC236}">
                <a16:creationId xmlns:a16="http://schemas.microsoft.com/office/drawing/2014/main" id="{97752319-1094-4924-361D-E6C3A7271B67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96DAC541-7B7A-43D3-8B79-37D633B846F1}">
                <asvg:svgBlip xmlns:asvg="http://schemas.microsoft.com/office/drawing/2016/SVG/main" r:embed="rId176"/>
              </a:ext>
            </a:extLst>
          </a:blip>
          <a:stretch>
            <a:fillRect/>
          </a:stretch>
        </p:blipFill>
        <p:spPr>
          <a:xfrm>
            <a:off x="9177074" y="3300238"/>
            <a:ext cx="2293672" cy="921211"/>
          </a:xfrm>
          <a:prstGeom prst="rect">
            <a:avLst/>
          </a:prstGeom>
        </p:spPr>
      </p:pic>
      <p:pic>
        <p:nvPicPr>
          <p:cNvPr id="204" name="Image 186" descr=" ">
            <a:extLst>
              <a:ext uri="{FF2B5EF4-FFF2-40B4-BE49-F238E27FC236}">
                <a16:creationId xmlns:a16="http://schemas.microsoft.com/office/drawing/2014/main" id="{B01686D0-205D-6156-7AF2-D7D46BF3745D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96DAC541-7B7A-43D3-8B79-37D633B846F1}">
                <asvg:svgBlip xmlns:asvg="http://schemas.microsoft.com/office/drawing/2016/SVG/main" r:embed="rId178"/>
              </a:ext>
            </a:extLst>
          </a:blip>
          <a:stretch>
            <a:fillRect/>
          </a:stretch>
        </p:blipFill>
        <p:spPr>
          <a:xfrm>
            <a:off x="220171" y="921077"/>
            <a:ext cx="2082789" cy="1320628"/>
          </a:xfrm>
          <a:prstGeom prst="rect">
            <a:avLst/>
          </a:prstGeom>
        </p:spPr>
      </p:pic>
      <p:sp>
        <p:nvSpPr>
          <p:cNvPr id="205" name="Shape 8">
            <a:extLst>
              <a:ext uri="{FF2B5EF4-FFF2-40B4-BE49-F238E27FC236}">
                <a16:creationId xmlns:a16="http://schemas.microsoft.com/office/drawing/2014/main" id="{38129474-0141-2277-15C3-6CDB3A5E7855}"/>
              </a:ext>
            </a:extLst>
          </p:cNvPr>
          <p:cNvSpPr/>
          <p:nvPr/>
        </p:nvSpPr>
        <p:spPr>
          <a:xfrm>
            <a:off x="372569" y="762347"/>
            <a:ext cx="1007146" cy="285713"/>
          </a:xfrm>
          <a:prstGeom prst="rect">
            <a:avLst/>
          </a:prstGeom>
          <a:solidFill>
            <a:srgbClr val="2E4E88">
              <a:alpha val="100000"/>
            </a:srgbClr>
          </a:solidFill>
          <a:ln/>
          <a:effectLst>
            <a:outerShdw blurRad="304800" dist="508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06" name="Text 9">
            <a:extLst>
              <a:ext uri="{FF2B5EF4-FFF2-40B4-BE49-F238E27FC236}">
                <a16:creationId xmlns:a16="http://schemas.microsoft.com/office/drawing/2014/main" id="{8CA4DDA1-00F8-0D94-7799-335A610AD9FD}"/>
              </a:ext>
            </a:extLst>
          </p:cNvPr>
          <p:cNvSpPr/>
          <p:nvPr/>
        </p:nvSpPr>
        <p:spPr>
          <a:xfrm>
            <a:off x="474169" y="822666"/>
            <a:ext cx="815234" cy="23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cap="all">
                <a:solidFill>
                  <a:srgbClr val="FFFFFF">
                    <a:alpha val="100000"/>
                  </a:srgbClr>
                </a:solidFill>
                <a:latin typeface="Montserrat SemiBold" panose="00000700000000000000" pitchFamily="2" charset="0"/>
                <a:ea typeface="Inter Semi Bold" pitchFamily="34" charset="-122"/>
                <a:cs typeface="Inter Semi Bold" pitchFamily="34" charset="-120"/>
              </a:rPr>
              <a:t>Aviation</a:t>
            </a:r>
            <a:endParaRPr lang="en-US" sz="1200" cap="all">
              <a:latin typeface="Montserrat SemiBold" panose="00000700000000000000" pitchFamily="2" charset="0"/>
            </a:endParaRPr>
          </a:p>
        </p:txBody>
      </p:sp>
      <p:pic>
        <p:nvPicPr>
          <p:cNvPr id="207" name="Image 187" descr=" ">
            <a:extLst>
              <a:ext uri="{FF2B5EF4-FFF2-40B4-BE49-F238E27FC236}">
                <a16:creationId xmlns:a16="http://schemas.microsoft.com/office/drawing/2014/main" id="{C1AB6489-A919-00A2-9D7D-D50FF5775726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96DAC541-7B7A-43D3-8B79-37D633B846F1}">
                <asvg:svgBlip xmlns:asvg="http://schemas.microsoft.com/office/drawing/2016/SVG/main" r:embed="rId180"/>
              </a:ext>
            </a:extLst>
          </a:blip>
          <a:stretch>
            <a:fillRect/>
          </a:stretch>
        </p:blipFill>
        <p:spPr>
          <a:xfrm>
            <a:off x="546076" y="1302027"/>
            <a:ext cx="1430979" cy="507934"/>
          </a:xfrm>
          <a:prstGeom prst="rect">
            <a:avLst/>
          </a:prstGeom>
        </p:spPr>
      </p:pic>
      <p:pic>
        <p:nvPicPr>
          <p:cNvPr id="208" name="Image 188" descr=" ">
            <a:extLst>
              <a:ext uri="{FF2B5EF4-FFF2-40B4-BE49-F238E27FC236}">
                <a16:creationId xmlns:a16="http://schemas.microsoft.com/office/drawing/2014/main" id="{05A6867C-D08B-6334-E47F-1336738EF1E4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96DAC541-7B7A-43D3-8B79-37D633B846F1}">
                <asvg:svgBlip xmlns:asvg="http://schemas.microsoft.com/office/drawing/2016/SVG/main" r:embed="rId182"/>
              </a:ext>
            </a:extLst>
          </a:blip>
          <a:stretch>
            <a:fillRect/>
          </a:stretch>
        </p:blipFill>
        <p:spPr>
          <a:xfrm>
            <a:off x="220171" y="4847174"/>
            <a:ext cx="4114779" cy="1447612"/>
          </a:xfrm>
          <a:prstGeom prst="rect">
            <a:avLst/>
          </a:prstGeom>
        </p:spPr>
      </p:pic>
      <p:sp>
        <p:nvSpPr>
          <p:cNvPr id="209" name="Shape 10">
            <a:extLst>
              <a:ext uri="{FF2B5EF4-FFF2-40B4-BE49-F238E27FC236}">
                <a16:creationId xmlns:a16="http://schemas.microsoft.com/office/drawing/2014/main" id="{34EE11AA-F7B9-36AD-C903-87402B10FC54}"/>
              </a:ext>
            </a:extLst>
          </p:cNvPr>
          <p:cNvSpPr/>
          <p:nvPr/>
        </p:nvSpPr>
        <p:spPr>
          <a:xfrm>
            <a:off x="372570" y="4688444"/>
            <a:ext cx="1167455" cy="285713"/>
          </a:xfrm>
          <a:prstGeom prst="rect">
            <a:avLst/>
          </a:prstGeom>
          <a:solidFill>
            <a:srgbClr val="2E4E88">
              <a:alpha val="100000"/>
            </a:srgbClr>
          </a:solidFill>
          <a:ln/>
          <a:effectLst>
            <a:outerShdw blurRad="304800" dist="508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10" name="Text 11">
            <a:extLst>
              <a:ext uri="{FF2B5EF4-FFF2-40B4-BE49-F238E27FC236}">
                <a16:creationId xmlns:a16="http://schemas.microsoft.com/office/drawing/2014/main" id="{52B5F539-D4DE-9ECB-2447-B104DA379BEE}"/>
              </a:ext>
            </a:extLst>
          </p:cNvPr>
          <p:cNvSpPr/>
          <p:nvPr/>
        </p:nvSpPr>
        <p:spPr>
          <a:xfrm>
            <a:off x="474168" y="4748763"/>
            <a:ext cx="1065857" cy="23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cap="all">
                <a:solidFill>
                  <a:srgbClr val="FFFFFF">
                    <a:alpha val="100000"/>
                  </a:srgbClr>
                </a:solidFill>
                <a:latin typeface="Montserrat SemiBold" panose="00000700000000000000" pitchFamily="2" charset="0"/>
                <a:ea typeface="Inter Semi Bold" pitchFamily="34" charset="-122"/>
                <a:cs typeface="Inter Semi Bold" pitchFamily="34" charset="-120"/>
              </a:rPr>
              <a:t>Education</a:t>
            </a:r>
            <a:endParaRPr lang="en-US" sz="1200" cap="all">
              <a:latin typeface="Montserrat SemiBold" panose="00000700000000000000" pitchFamily="2" charset="0"/>
            </a:endParaRPr>
          </a:p>
        </p:txBody>
      </p:sp>
      <p:pic>
        <p:nvPicPr>
          <p:cNvPr id="211" name="Image 189" descr=" ">
            <a:extLst>
              <a:ext uri="{FF2B5EF4-FFF2-40B4-BE49-F238E27FC236}">
                <a16:creationId xmlns:a16="http://schemas.microsoft.com/office/drawing/2014/main" id="{8A9C23B8-2EE7-180A-A7D6-76B46EF57435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96DAC541-7B7A-43D3-8B79-37D633B846F1}">
                <asvg:svgBlip xmlns:asvg="http://schemas.microsoft.com/office/drawing/2016/SVG/main" r:embed="rId184"/>
              </a:ext>
            </a:extLst>
          </a:blip>
          <a:stretch>
            <a:fillRect/>
          </a:stretch>
        </p:blipFill>
        <p:spPr>
          <a:xfrm>
            <a:off x="730921" y="5259870"/>
            <a:ext cx="3093278" cy="571426"/>
          </a:xfrm>
          <a:prstGeom prst="rect">
            <a:avLst/>
          </a:prstGeom>
        </p:spPr>
      </p:pic>
      <p:pic>
        <p:nvPicPr>
          <p:cNvPr id="212" name="Image 190" descr=" ">
            <a:extLst>
              <a:ext uri="{FF2B5EF4-FFF2-40B4-BE49-F238E27FC236}">
                <a16:creationId xmlns:a16="http://schemas.microsoft.com/office/drawing/2014/main" id="{32082CD4-EB85-F976-0B58-6A0A9F4D5405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96DAC541-7B7A-43D3-8B79-37D633B846F1}">
                <asvg:svgBlip xmlns:asvg="http://schemas.microsoft.com/office/drawing/2016/SVG/main" r:embed="rId186"/>
              </a:ext>
            </a:extLst>
          </a:blip>
          <a:stretch>
            <a:fillRect/>
          </a:stretch>
        </p:blipFill>
        <p:spPr>
          <a:xfrm>
            <a:off x="8906925" y="4847174"/>
            <a:ext cx="3098784" cy="1447612"/>
          </a:xfrm>
          <a:prstGeom prst="rect">
            <a:avLst/>
          </a:prstGeom>
        </p:spPr>
      </p:pic>
      <p:sp>
        <p:nvSpPr>
          <p:cNvPr id="213" name="Shape 12">
            <a:extLst>
              <a:ext uri="{FF2B5EF4-FFF2-40B4-BE49-F238E27FC236}">
                <a16:creationId xmlns:a16="http://schemas.microsoft.com/office/drawing/2014/main" id="{EB3F7D92-1B71-36F5-DF3A-91CF1A3E6034}"/>
              </a:ext>
            </a:extLst>
          </p:cNvPr>
          <p:cNvSpPr/>
          <p:nvPr/>
        </p:nvSpPr>
        <p:spPr>
          <a:xfrm>
            <a:off x="9059325" y="4688444"/>
            <a:ext cx="2120946" cy="285713"/>
          </a:xfrm>
          <a:prstGeom prst="rect">
            <a:avLst/>
          </a:prstGeom>
          <a:solidFill>
            <a:srgbClr val="2E4E88">
              <a:alpha val="100000"/>
            </a:srgbClr>
          </a:solidFill>
          <a:ln/>
          <a:effectLst>
            <a:outerShdw blurRad="304800" dist="508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14" name="Text 13">
            <a:extLst>
              <a:ext uri="{FF2B5EF4-FFF2-40B4-BE49-F238E27FC236}">
                <a16:creationId xmlns:a16="http://schemas.microsoft.com/office/drawing/2014/main" id="{7670DE9A-24C1-08D8-1056-1AF235BA8856}"/>
              </a:ext>
            </a:extLst>
          </p:cNvPr>
          <p:cNvSpPr/>
          <p:nvPr/>
        </p:nvSpPr>
        <p:spPr>
          <a:xfrm>
            <a:off x="9160923" y="4739238"/>
            <a:ext cx="1924097" cy="23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cap="all">
                <a:solidFill>
                  <a:srgbClr val="FFFFFF">
                    <a:alpha val="100000"/>
                  </a:srgbClr>
                </a:solidFill>
                <a:latin typeface="Montserrat SemiBold" panose="00000700000000000000" pitchFamily="2" charset="0"/>
                <a:ea typeface="Inter Semi Bold" pitchFamily="34" charset="-122"/>
                <a:cs typeface="Inter Semi Bold" pitchFamily="34" charset="-120"/>
              </a:rPr>
              <a:t>Travel &amp; Hospitality </a:t>
            </a:r>
            <a:endParaRPr lang="en-US" sz="1200" cap="all">
              <a:latin typeface="Montserrat SemiBold" panose="00000700000000000000" pitchFamily="2" charset="0"/>
            </a:endParaRPr>
          </a:p>
        </p:txBody>
      </p:sp>
      <p:pic>
        <p:nvPicPr>
          <p:cNvPr id="215" name="Image 191" descr=" ">
            <a:extLst>
              <a:ext uri="{FF2B5EF4-FFF2-40B4-BE49-F238E27FC236}">
                <a16:creationId xmlns:a16="http://schemas.microsoft.com/office/drawing/2014/main" id="{E6FDB19D-17B8-4996-B52B-1C9060B6DDF5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96DAC541-7B7A-43D3-8B79-37D633B846F1}">
                <asvg:svgBlip xmlns:asvg="http://schemas.microsoft.com/office/drawing/2016/SVG/main" r:embed="rId188"/>
              </a:ext>
            </a:extLst>
          </a:blip>
          <a:stretch>
            <a:fillRect/>
          </a:stretch>
        </p:blipFill>
        <p:spPr>
          <a:xfrm>
            <a:off x="9576021" y="5164632"/>
            <a:ext cx="1760592" cy="761901"/>
          </a:xfrm>
          <a:prstGeom prst="rect">
            <a:avLst/>
          </a:prstGeom>
        </p:spPr>
      </p:pic>
      <p:pic>
        <p:nvPicPr>
          <p:cNvPr id="216" name="Image 192" descr=" ">
            <a:extLst>
              <a:ext uri="{FF2B5EF4-FFF2-40B4-BE49-F238E27FC236}">
                <a16:creationId xmlns:a16="http://schemas.microsoft.com/office/drawing/2014/main" id="{BAB0513E-2F0F-7A7F-213F-79CC61CBABB6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96DAC541-7B7A-43D3-8B79-37D633B846F1}">
                <asvg:svgBlip xmlns:asvg="http://schemas.microsoft.com/office/drawing/2016/SVG/main" r:embed="rId190"/>
              </a:ext>
            </a:extLst>
          </a:blip>
          <a:stretch>
            <a:fillRect/>
          </a:stretch>
        </p:blipFill>
        <p:spPr>
          <a:xfrm>
            <a:off x="4385749" y="4847174"/>
            <a:ext cx="2463787" cy="1447612"/>
          </a:xfrm>
          <a:prstGeom prst="rect">
            <a:avLst/>
          </a:prstGeom>
        </p:spPr>
      </p:pic>
      <p:sp>
        <p:nvSpPr>
          <p:cNvPr id="217" name="Shape 14">
            <a:extLst>
              <a:ext uri="{FF2B5EF4-FFF2-40B4-BE49-F238E27FC236}">
                <a16:creationId xmlns:a16="http://schemas.microsoft.com/office/drawing/2014/main" id="{8EF99CD7-4AD4-C085-0982-0909BC945307}"/>
              </a:ext>
            </a:extLst>
          </p:cNvPr>
          <p:cNvSpPr/>
          <p:nvPr/>
        </p:nvSpPr>
        <p:spPr>
          <a:xfrm>
            <a:off x="4538148" y="4688444"/>
            <a:ext cx="539747" cy="285713"/>
          </a:xfrm>
          <a:prstGeom prst="rect">
            <a:avLst/>
          </a:prstGeom>
          <a:solidFill>
            <a:srgbClr val="2E4E88">
              <a:alpha val="100000"/>
            </a:srgbClr>
          </a:solidFill>
          <a:ln/>
          <a:effectLst>
            <a:outerShdw blurRad="304800" dist="508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18" name="Text 15">
            <a:extLst>
              <a:ext uri="{FF2B5EF4-FFF2-40B4-BE49-F238E27FC236}">
                <a16:creationId xmlns:a16="http://schemas.microsoft.com/office/drawing/2014/main" id="{5C5C92E8-B7FF-CF1A-24ED-6DC931032A70}"/>
              </a:ext>
            </a:extLst>
          </p:cNvPr>
          <p:cNvSpPr/>
          <p:nvPr/>
        </p:nvSpPr>
        <p:spPr>
          <a:xfrm>
            <a:off x="4639748" y="4739238"/>
            <a:ext cx="387348" cy="23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>
                <a:solidFill>
                  <a:srgbClr val="FFFFFF">
                    <a:alpha val="100000"/>
                  </a:srgbClr>
                </a:solidFill>
                <a:latin typeface="Montserrat SemiBold" panose="00000700000000000000" pitchFamily="2" charset="0"/>
                <a:ea typeface="Inter Semi Bold" pitchFamily="34" charset="-122"/>
                <a:cs typeface="Inter Semi Bold" pitchFamily="34" charset="-120"/>
              </a:rPr>
              <a:t>BSFI</a:t>
            </a:r>
            <a:endParaRPr lang="en-US" sz="1200">
              <a:latin typeface="Montserrat SemiBold" panose="00000700000000000000" pitchFamily="2" charset="0"/>
            </a:endParaRPr>
          </a:p>
        </p:txBody>
      </p:sp>
      <p:pic>
        <p:nvPicPr>
          <p:cNvPr id="219" name="Image 193" descr=" ">
            <a:extLst>
              <a:ext uri="{FF2B5EF4-FFF2-40B4-BE49-F238E27FC236}">
                <a16:creationId xmlns:a16="http://schemas.microsoft.com/office/drawing/2014/main" id="{1B9DA1F1-B208-2FC5-1FBE-1094F07BE43A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96DAC541-7B7A-43D3-8B79-37D633B846F1}">
                <asvg:svgBlip xmlns:asvg="http://schemas.microsoft.com/office/drawing/2016/SVG/main" r:embed="rId192"/>
              </a:ext>
            </a:extLst>
          </a:blip>
          <a:stretch>
            <a:fillRect/>
          </a:stretch>
        </p:blipFill>
        <p:spPr>
          <a:xfrm>
            <a:off x="4927084" y="5355108"/>
            <a:ext cx="1381118" cy="380950"/>
          </a:xfrm>
          <a:prstGeom prst="rect">
            <a:avLst/>
          </a:prstGeom>
        </p:spPr>
      </p:pic>
      <p:pic>
        <p:nvPicPr>
          <p:cNvPr id="220" name="Image 194" descr=" ">
            <a:extLst>
              <a:ext uri="{FF2B5EF4-FFF2-40B4-BE49-F238E27FC236}">
                <a16:creationId xmlns:a16="http://schemas.microsoft.com/office/drawing/2014/main" id="{71E64A1A-F89A-0538-C570-30D6C78066C7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96DAC541-7B7A-43D3-8B79-37D633B846F1}">
                <asvg:svgBlip xmlns:asvg="http://schemas.microsoft.com/office/drawing/2016/SVG/main" r:embed="rId194"/>
              </a:ext>
            </a:extLst>
          </a:blip>
          <a:stretch>
            <a:fillRect/>
          </a:stretch>
        </p:blipFill>
        <p:spPr>
          <a:xfrm>
            <a:off x="6900336" y="4847174"/>
            <a:ext cx="1955790" cy="1447612"/>
          </a:xfrm>
          <a:prstGeom prst="rect">
            <a:avLst/>
          </a:prstGeom>
        </p:spPr>
      </p:pic>
      <p:sp>
        <p:nvSpPr>
          <p:cNvPr id="221" name="Shape 16">
            <a:extLst>
              <a:ext uri="{FF2B5EF4-FFF2-40B4-BE49-F238E27FC236}">
                <a16:creationId xmlns:a16="http://schemas.microsoft.com/office/drawing/2014/main" id="{236D7F34-E7A8-62F0-76FD-743FF690C2F8}"/>
              </a:ext>
            </a:extLst>
          </p:cNvPr>
          <p:cNvSpPr/>
          <p:nvPr/>
        </p:nvSpPr>
        <p:spPr>
          <a:xfrm>
            <a:off x="7052735" y="4688444"/>
            <a:ext cx="606915" cy="295238"/>
          </a:xfrm>
          <a:prstGeom prst="rect">
            <a:avLst/>
          </a:prstGeom>
          <a:solidFill>
            <a:srgbClr val="2E4E88">
              <a:alpha val="100000"/>
            </a:srgbClr>
          </a:solidFill>
          <a:ln/>
          <a:effectLst>
            <a:outerShdw blurRad="304800" dist="508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22" name="Text 17">
            <a:extLst>
              <a:ext uri="{FF2B5EF4-FFF2-40B4-BE49-F238E27FC236}">
                <a16:creationId xmlns:a16="http://schemas.microsoft.com/office/drawing/2014/main" id="{AD9C2345-514B-FB49-B9EA-2E5D567F426D}"/>
              </a:ext>
            </a:extLst>
          </p:cNvPr>
          <p:cNvSpPr/>
          <p:nvPr/>
        </p:nvSpPr>
        <p:spPr>
          <a:xfrm>
            <a:off x="7154334" y="4739239"/>
            <a:ext cx="606915" cy="20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>
                <a:solidFill>
                  <a:srgbClr val="FFFFFF">
                    <a:alpha val="100000"/>
                  </a:srgbClr>
                </a:solidFill>
                <a:latin typeface="Montserrat SemiBold" panose="00000700000000000000" pitchFamily="2" charset="0"/>
                <a:ea typeface="Inter Semi Bold" pitchFamily="34" charset="-122"/>
                <a:cs typeface="Inter Semi Bold" pitchFamily="34" charset="-120"/>
              </a:rPr>
              <a:t>FMCG</a:t>
            </a:r>
            <a:endParaRPr lang="en-US" sz="1200">
              <a:latin typeface="Montserrat SemiBold" panose="00000700000000000000" pitchFamily="2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5225CFC-55C1-4528-125F-8C3E963C3A56}"/>
              </a:ext>
            </a:extLst>
          </p:cNvPr>
          <p:cNvGrpSpPr/>
          <p:nvPr/>
        </p:nvGrpSpPr>
        <p:grpSpPr>
          <a:xfrm>
            <a:off x="5061906" y="2462284"/>
            <a:ext cx="3708552" cy="1987291"/>
            <a:chOff x="5724646" y="2471428"/>
            <a:chExt cx="3708552" cy="1987291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4C47C4DB-517B-03A6-14E3-1D2F61215FAA}"/>
                </a:ext>
              </a:extLst>
            </p:cNvPr>
            <p:cNvGrpSpPr/>
            <p:nvPr/>
          </p:nvGrpSpPr>
          <p:grpSpPr>
            <a:xfrm>
              <a:off x="5724646" y="2471428"/>
              <a:ext cx="3708552" cy="1987291"/>
              <a:chOff x="3719001" y="2471428"/>
              <a:chExt cx="3708552" cy="1987291"/>
            </a:xfrm>
          </p:grpSpPr>
          <p:pic>
            <p:nvPicPr>
              <p:cNvPr id="194" name="Image 180" descr=" ">
                <a:extLst>
                  <a:ext uri="{FF2B5EF4-FFF2-40B4-BE49-F238E27FC236}">
                    <a16:creationId xmlns:a16="http://schemas.microsoft.com/office/drawing/2014/main" id="{DA05E253-8CFC-C179-214D-0F8136769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5">
                <a:extLst>
                  <a:ext uri="{96DAC541-7B7A-43D3-8B79-37D633B846F1}">
                    <asvg:svgBlip xmlns:asvg="http://schemas.microsoft.com/office/drawing/2016/SVG/main" r:embed="rId196"/>
                  </a:ext>
                </a:extLst>
              </a:blip>
              <a:stretch>
                <a:fillRect/>
              </a:stretch>
            </p:blipFill>
            <p:spPr>
              <a:xfrm>
                <a:off x="3719001" y="2630157"/>
                <a:ext cx="3708552" cy="1828562"/>
              </a:xfrm>
              <a:prstGeom prst="rect">
                <a:avLst/>
              </a:prstGeom>
            </p:spPr>
          </p:pic>
          <p:sp>
            <p:nvSpPr>
              <p:cNvPr id="195" name="Shape 4">
                <a:extLst>
                  <a:ext uri="{FF2B5EF4-FFF2-40B4-BE49-F238E27FC236}">
                    <a16:creationId xmlns:a16="http://schemas.microsoft.com/office/drawing/2014/main" id="{AF2563C5-2DF1-A754-E59F-807339932879}"/>
                  </a:ext>
                </a:extLst>
              </p:cNvPr>
              <p:cNvSpPr/>
              <p:nvPr/>
            </p:nvSpPr>
            <p:spPr>
              <a:xfrm>
                <a:off x="3871401" y="2471428"/>
                <a:ext cx="1397583" cy="285713"/>
              </a:xfrm>
              <a:prstGeom prst="rect">
                <a:avLst/>
              </a:prstGeom>
              <a:solidFill>
                <a:srgbClr val="2E4E88">
                  <a:alpha val="100000"/>
                </a:srgbClr>
              </a:solidFill>
              <a:ln/>
              <a:effectLst>
                <a:outerShdw blurRad="304800" dist="50800" dir="5400000" algn="bl" rotWithShape="0">
                  <a:srgbClr val="000000">
                    <a:alpha val="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6" name="Text 5">
                <a:extLst>
                  <a:ext uri="{FF2B5EF4-FFF2-40B4-BE49-F238E27FC236}">
                    <a16:creationId xmlns:a16="http://schemas.microsoft.com/office/drawing/2014/main" id="{CD513FA5-4215-2132-4F95-90EE2C7049D0}"/>
                  </a:ext>
                </a:extLst>
              </p:cNvPr>
              <p:cNvSpPr/>
              <p:nvPr/>
            </p:nvSpPr>
            <p:spPr>
              <a:xfrm>
                <a:off x="3973001" y="2522222"/>
                <a:ext cx="1192974" cy="23491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r>
                  <a:rPr lang="en-US" sz="1200" cap="all">
                    <a:solidFill>
                      <a:srgbClr val="FFFFFF">
                        <a:alpha val="100000"/>
                      </a:srgbClr>
                    </a:solidFill>
                    <a:latin typeface="Montserrat SemiBold" panose="00000700000000000000" pitchFamily="2" charset="0"/>
                    <a:ea typeface="Inter Semi Bold" pitchFamily="34" charset="-122"/>
                    <a:cs typeface="Inter Semi Bold" pitchFamily="34" charset="-120"/>
                  </a:rPr>
                  <a:t>Automobile</a:t>
                </a:r>
                <a:endParaRPr lang="en-US" sz="1200" cap="all">
                  <a:latin typeface="Montserrat SemiBold" panose="00000700000000000000" pitchFamily="2" charset="0"/>
                </a:endParaRPr>
              </a:p>
            </p:txBody>
          </p:sp>
          <p:pic>
            <p:nvPicPr>
              <p:cNvPr id="197" name="Image 181" descr=" ">
                <a:extLst>
                  <a:ext uri="{FF2B5EF4-FFF2-40B4-BE49-F238E27FC236}">
                    <a16:creationId xmlns:a16="http://schemas.microsoft.com/office/drawing/2014/main" id="{0C5D7CAE-D3E2-6860-70C1-341083BAC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7">
                <a:extLst>
                  <a:ext uri="{96DAC541-7B7A-43D3-8B79-37D633B846F1}">
                    <asvg:svgBlip xmlns:asvg="http://schemas.microsoft.com/office/drawing/2016/SVG/main" r:embed="rId198"/>
                  </a:ext>
                </a:extLst>
              </a:blip>
              <a:stretch>
                <a:fillRect/>
              </a:stretch>
            </p:blipFill>
            <p:spPr>
              <a:xfrm>
                <a:off x="4047505" y="3040818"/>
                <a:ext cx="829877" cy="829773"/>
              </a:xfrm>
              <a:prstGeom prst="rect">
                <a:avLst/>
              </a:prstGeom>
            </p:spPr>
          </p:pic>
          <p:pic>
            <p:nvPicPr>
              <p:cNvPr id="198" name="Image 182" descr=" ">
                <a:extLst>
                  <a:ext uri="{FF2B5EF4-FFF2-40B4-BE49-F238E27FC236}">
                    <a16:creationId xmlns:a16="http://schemas.microsoft.com/office/drawing/2014/main" id="{935DE508-50A0-20BC-577D-2393452E6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9">
                <a:extLst>
                  <a:ext uri="{96DAC541-7B7A-43D3-8B79-37D633B846F1}">
                    <asvg:svgBlip xmlns:asvg="http://schemas.microsoft.com/office/drawing/2016/SVG/main" r:embed="rId200"/>
                  </a:ext>
                </a:extLst>
              </a:blip>
              <a:stretch>
                <a:fillRect/>
              </a:stretch>
            </p:blipFill>
            <p:spPr>
              <a:xfrm>
                <a:off x="5110958" y="3075132"/>
                <a:ext cx="1025308" cy="355554"/>
              </a:xfrm>
              <a:prstGeom prst="rect">
                <a:avLst/>
              </a:prstGeom>
            </p:spPr>
          </p:pic>
        </p:grpSp>
        <p:pic>
          <p:nvPicPr>
            <p:cNvPr id="226" name="Image 183" descr=" ">
              <a:extLst>
                <a:ext uri="{FF2B5EF4-FFF2-40B4-BE49-F238E27FC236}">
                  <a16:creationId xmlns:a16="http://schemas.microsoft.com/office/drawing/2014/main" id="{A1BFCE96-1DAE-D92C-44F8-5A6EC1DD6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1">
              <a:extLst>
                <a:ext uri="{96DAC541-7B7A-43D3-8B79-37D633B846F1}">
                  <asvg:svgBlip xmlns:asvg="http://schemas.microsoft.com/office/drawing/2016/SVG/main" r:embed="rId202"/>
                </a:ext>
              </a:extLst>
            </a:blip>
            <a:stretch>
              <a:fillRect/>
            </a:stretch>
          </p:blipFill>
          <p:spPr>
            <a:xfrm>
              <a:off x="7111795" y="3613139"/>
              <a:ext cx="2016115" cy="274266"/>
            </a:xfrm>
            <a:prstGeom prst="rect">
              <a:avLst/>
            </a:prstGeom>
          </p:spPr>
        </p:pic>
      </p:grpSp>
      <p:pic>
        <p:nvPicPr>
          <p:cNvPr id="236" name="Picture 235" descr="A close up of a logo&#10;&#10;Description automatically generated">
            <a:extLst>
              <a:ext uri="{FF2B5EF4-FFF2-40B4-BE49-F238E27FC236}">
                <a16:creationId xmlns:a16="http://schemas.microsoft.com/office/drawing/2014/main" id="{42581385-75EA-F5A2-7809-E9C2C62C1D52}"/>
              </a:ext>
            </a:extLst>
          </p:cNvPr>
          <p:cNvPicPr>
            <a:picLocks noChangeAspect="1"/>
          </p:cNvPicPr>
          <p:nvPr/>
        </p:nvPicPr>
        <p:blipFill>
          <a:blip r:embed="rId203"/>
          <a:stretch>
            <a:fillRect/>
          </a:stretch>
        </p:blipFill>
        <p:spPr>
          <a:xfrm>
            <a:off x="1257555" y="3680473"/>
            <a:ext cx="2646824" cy="328798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2C0C0A83-1C8E-6888-DC68-8D9BE73CF2E4}"/>
              </a:ext>
            </a:extLst>
          </p:cNvPr>
          <p:cNvPicPr>
            <a:picLocks noChangeAspect="1"/>
          </p:cNvPicPr>
          <p:nvPr/>
        </p:nvPicPr>
        <p:blipFill>
          <a:blip r:embed="rId204"/>
          <a:stretch>
            <a:fillRect/>
          </a:stretch>
        </p:blipFill>
        <p:spPr>
          <a:xfrm>
            <a:off x="1723172" y="2877106"/>
            <a:ext cx="1623694" cy="628184"/>
          </a:xfrm>
          <a:prstGeom prst="rect">
            <a:avLst/>
          </a:prstGeom>
        </p:spPr>
      </p:pic>
      <p:pic>
        <p:nvPicPr>
          <p:cNvPr id="20" name="Picture 19" descr="A logo of a company&#10;&#10;Description automatically generated">
            <a:extLst>
              <a:ext uri="{FF2B5EF4-FFF2-40B4-BE49-F238E27FC236}">
                <a16:creationId xmlns:a16="http://schemas.microsoft.com/office/drawing/2014/main" id="{F800BF68-9604-7CBD-CFFA-29B24FB73BA9}"/>
              </a:ext>
            </a:extLst>
          </p:cNvPr>
          <p:cNvPicPr>
            <a:picLocks noChangeAspect="1"/>
          </p:cNvPicPr>
          <p:nvPr/>
        </p:nvPicPr>
        <p:blipFill>
          <a:blip r:embed="rId205"/>
          <a:stretch>
            <a:fillRect/>
          </a:stretch>
        </p:blipFill>
        <p:spPr>
          <a:xfrm>
            <a:off x="6766592" y="1055032"/>
            <a:ext cx="1429757" cy="935650"/>
          </a:xfrm>
          <a:prstGeom prst="rect">
            <a:avLst/>
          </a:prstGeom>
        </p:spPr>
      </p:pic>
      <p:pic>
        <p:nvPicPr>
          <p:cNvPr id="6" name="Picture 5" descr="A logo with a globe in the middle&#10;&#10;Description automatically generated">
            <a:extLst>
              <a:ext uri="{FF2B5EF4-FFF2-40B4-BE49-F238E27FC236}">
                <a16:creationId xmlns:a16="http://schemas.microsoft.com/office/drawing/2014/main" id="{8BE57D64-D040-24A8-3424-7EFBF8428794}"/>
              </a:ext>
            </a:extLst>
          </p:cNvPr>
          <p:cNvPicPr>
            <a:picLocks noChangeAspect="1"/>
          </p:cNvPicPr>
          <p:nvPr/>
        </p:nvPicPr>
        <p:blipFill>
          <a:blip r:embed="rId206"/>
          <a:stretch>
            <a:fillRect/>
          </a:stretch>
        </p:blipFill>
        <p:spPr>
          <a:xfrm>
            <a:off x="8529049" y="625708"/>
            <a:ext cx="1769188" cy="1769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951D69-6287-C37A-D384-43D636443B32}"/>
              </a:ext>
            </a:extLst>
          </p:cNvPr>
          <p:cNvPicPr>
            <a:picLocks noChangeAspect="1"/>
          </p:cNvPicPr>
          <p:nvPr/>
        </p:nvPicPr>
        <p:blipFill>
          <a:blip r:embed="rId207"/>
          <a:stretch>
            <a:fillRect/>
          </a:stretch>
        </p:blipFill>
        <p:spPr>
          <a:xfrm>
            <a:off x="7179735" y="5168431"/>
            <a:ext cx="1550198" cy="63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0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A6FBECB-3160-CCF4-4E6B-FF10C5FE1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2" t="21732"/>
          <a:stretch/>
        </p:blipFill>
        <p:spPr>
          <a:xfrm rot="10800000" flipH="1">
            <a:off x="1" y="0"/>
            <a:ext cx="1873407" cy="13255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4D142-2A94-1AF8-D658-D16916CCC7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38814" t="12158" b="47043"/>
          <a:stretch/>
        </p:blipFill>
        <p:spPr>
          <a:xfrm flipH="1">
            <a:off x="7436402" y="0"/>
            <a:ext cx="4755598" cy="2670327"/>
          </a:xfrm>
          <a:prstGeom prst="rect">
            <a:avLst/>
          </a:prstGeom>
        </p:spPr>
      </p:pic>
      <p:pic>
        <p:nvPicPr>
          <p:cNvPr id="305" name="Image 0" descr=" ">
            <a:extLst>
              <a:ext uri="{FF2B5EF4-FFF2-40B4-BE49-F238E27FC236}">
                <a16:creationId xmlns:a16="http://schemas.microsoft.com/office/drawing/2014/main" id="{EEB8124C-6FFA-424A-8E5E-1D0253EF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571872"/>
            <a:ext cx="3336892" cy="6285682"/>
          </a:xfrm>
          <a:prstGeom prst="rect">
            <a:avLst/>
          </a:prstGeom>
        </p:spPr>
      </p:pic>
      <p:pic>
        <p:nvPicPr>
          <p:cNvPr id="340" name="Image 33" descr=" ">
            <a:extLst>
              <a:ext uri="{FF2B5EF4-FFF2-40B4-BE49-F238E27FC236}">
                <a16:creationId xmlns:a16="http://schemas.microsoft.com/office/drawing/2014/main" id="{85B2D70D-2B05-DA8D-3535-05BD19A4E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2380" y="571872"/>
            <a:ext cx="3857589" cy="6285682"/>
          </a:xfrm>
          <a:prstGeom prst="rect">
            <a:avLst/>
          </a:prstGeom>
        </p:spPr>
      </p:pic>
      <p:pic>
        <p:nvPicPr>
          <p:cNvPr id="306" name="Image 1" descr=" ">
            <a:extLst>
              <a:ext uri="{FF2B5EF4-FFF2-40B4-BE49-F238E27FC236}">
                <a16:creationId xmlns:a16="http://schemas.microsoft.com/office/drawing/2014/main" id="{26811B7A-0B1E-4074-A336-B98042B157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3107" y="1476074"/>
            <a:ext cx="1765291" cy="190475"/>
          </a:xfrm>
          <a:prstGeom prst="rect">
            <a:avLst/>
          </a:prstGeom>
        </p:spPr>
      </p:pic>
      <p:pic>
        <p:nvPicPr>
          <p:cNvPr id="307" name="Image 2" descr=" ">
            <a:extLst>
              <a:ext uri="{FF2B5EF4-FFF2-40B4-BE49-F238E27FC236}">
                <a16:creationId xmlns:a16="http://schemas.microsoft.com/office/drawing/2014/main" id="{B987BDD2-D992-DF25-10D0-DF9188D073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1658" y="3876865"/>
            <a:ext cx="969428" cy="253967"/>
          </a:xfrm>
          <a:prstGeom prst="rect">
            <a:avLst/>
          </a:prstGeom>
        </p:spPr>
      </p:pic>
      <p:pic>
        <p:nvPicPr>
          <p:cNvPr id="308" name="Image 3" descr=" ">
            <a:extLst>
              <a:ext uri="{FF2B5EF4-FFF2-40B4-BE49-F238E27FC236}">
                <a16:creationId xmlns:a16="http://schemas.microsoft.com/office/drawing/2014/main" id="{04F66330-7FE6-5F7B-A95A-8153EF544C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0688" y="4505634"/>
            <a:ext cx="944029" cy="253967"/>
          </a:xfrm>
          <a:prstGeom prst="rect">
            <a:avLst/>
          </a:prstGeom>
        </p:spPr>
      </p:pic>
      <p:pic>
        <p:nvPicPr>
          <p:cNvPr id="309" name="Image 4" descr=" ">
            <a:extLst>
              <a:ext uri="{FF2B5EF4-FFF2-40B4-BE49-F238E27FC236}">
                <a16:creationId xmlns:a16="http://schemas.microsoft.com/office/drawing/2014/main" id="{B716CD0A-48F9-692F-076E-43B81D0811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7462" y="2041351"/>
            <a:ext cx="1412233" cy="203174"/>
          </a:xfrm>
          <a:prstGeom prst="rect">
            <a:avLst/>
          </a:prstGeom>
        </p:spPr>
      </p:pic>
      <p:pic>
        <p:nvPicPr>
          <p:cNvPr id="310" name="Image 5" descr=" ">
            <a:extLst>
              <a:ext uri="{FF2B5EF4-FFF2-40B4-BE49-F238E27FC236}">
                <a16:creationId xmlns:a16="http://schemas.microsoft.com/office/drawing/2014/main" id="{1069217A-D051-8207-480C-4AEE95B12D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03624" y="2619327"/>
            <a:ext cx="1011762" cy="253967"/>
          </a:xfrm>
          <a:prstGeom prst="rect">
            <a:avLst/>
          </a:prstGeom>
        </p:spPr>
      </p:pic>
      <p:pic>
        <p:nvPicPr>
          <p:cNvPr id="311" name="Image 6" descr=" ">
            <a:extLst>
              <a:ext uri="{FF2B5EF4-FFF2-40B4-BE49-F238E27FC236}">
                <a16:creationId xmlns:a16="http://schemas.microsoft.com/office/drawing/2014/main" id="{DECB8288-9896-A221-F6C9-DAE18779B7B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2213" y="3248096"/>
            <a:ext cx="1003295" cy="253967"/>
          </a:xfrm>
          <a:prstGeom prst="rect">
            <a:avLst/>
          </a:prstGeom>
        </p:spPr>
      </p:pic>
      <p:pic>
        <p:nvPicPr>
          <p:cNvPr id="312" name="Image 7" descr=" ">
            <a:extLst>
              <a:ext uri="{FF2B5EF4-FFF2-40B4-BE49-F238E27FC236}">
                <a16:creationId xmlns:a16="http://schemas.microsoft.com/office/drawing/2014/main" id="{D2C5DBB4-E1C3-9DC3-650C-2F2A722A27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8976" y="5134403"/>
            <a:ext cx="545251" cy="17777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2AAEFD0-AAD6-6DF5-49A4-C36DCF7281A7}"/>
              </a:ext>
            </a:extLst>
          </p:cNvPr>
          <p:cNvGrpSpPr/>
          <p:nvPr/>
        </p:nvGrpSpPr>
        <p:grpSpPr>
          <a:xfrm>
            <a:off x="309625" y="6144267"/>
            <a:ext cx="824852" cy="380950"/>
            <a:chOff x="273049" y="6298827"/>
            <a:chExt cx="824852" cy="380950"/>
          </a:xfrm>
        </p:grpSpPr>
        <p:pic>
          <p:nvPicPr>
            <p:cNvPr id="324" name="Image 19" descr=" ">
              <a:extLst>
                <a:ext uri="{FF2B5EF4-FFF2-40B4-BE49-F238E27FC236}">
                  <a16:creationId xmlns:a16="http://schemas.microsoft.com/office/drawing/2014/main" id="{846FDF90-A3F4-6AC6-5CFD-9486EE15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81224" y="6391783"/>
              <a:ext cx="124722" cy="169623"/>
            </a:xfrm>
            <a:prstGeom prst="rect">
              <a:avLst/>
            </a:prstGeom>
          </p:spPr>
        </p:pic>
        <p:pic>
          <p:nvPicPr>
            <p:cNvPr id="325" name="Image 20" descr=" ">
              <a:extLst>
                <a:ext uri="{FF2B5EF4-FFF2-40B4-BE49-F238E27FC236}">
                  <a16:creationId xmlns:a16="http://schemas.microsoft.com/office/drawing/2014/main" id="{5A88BD54-7BD6-FB1D-C177-CF459ABF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22360" y="6387690"/>
              <a:ext cx="139436" cy="177752"/>
            </a:xfrm>
            <a:prstGeom prst="rect">
              <a:avLst/>
            </a:prstGeom>
          </p:spPr>
        </p:pic>
        <p:pic>
          <p:nvPicPr>
            <p:cNvPr id="326" name="Image 21" descr=" ">
              <a:extLst>
                <a:ext uri="{FF2B5EF4-FFF2-40B4-BE49-F238E27FC236}">
                  <a16:creationId xmlns:a16="http://schemas.microsoft.com/office/drawing/2014/main" id="{F9845450-B943-E0BA-67ED-C8B167B2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81361" y="6391783"/>
              <a:ext cx="116540" cy="169623"/>
            </a:xfrm>
            <a:prstGeom prst="rect">
              <a:avLst/>
            </a:prstGeom>
          </p:spPr>
        </p:pic>
        <p:pic>
          <p:nvPicPr>
            <p:cNvPr id="327" name="Image 22" descr=" ">
              <a:extLst>
                <a:ext uri="{FF2B5EF4-FFF2-40B4-BE49-F238E27FC236}">
                  <a16:creationId xmlns:a16="http://schemas.microsoft.com/office/drawing/2014/main" id="{8E49D322-53DE-89C3-6818-CCD43053A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60873" y="6420422"/>
              <a:ext cx="105595" cy="112239"/>
            </a:xfrm>
            <a:prstGeom prst="rect">
              <a:avLst/>
            </a:prstGeom>
          </p:spPr>
        </p:pic>
        <p:pic>
          <p:nvPicPr>
            <p:cNvPr id="328" name="Image 23" descr=" ">
              <a:extLst>
                <a:ext uri="{FF2B5EF4-FFF2-40B4-BE49-F238E27FC236}">
                  <a16:creationId xmlns:a16="http://schemas.microsoft.com/office/drawing/2014/main" id="{9BACBE06-AD74-A47A-2E06-44049EA6A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60794" y="6420555"/>
              <a:ext cx="105595" cy="112238"/>
            </a:xfrm>
            <a:prstGeom prst="rect">
              <a:avLst/>
            </a:prstGeom>
          </p:spPr>
        </p:pic>
        <p:pic>
          <p:nvPicPr>
            <p:cNvPr id="329" name="Image 24" descr=" ">
              <a:extLst>
                <a:ext uri="{FF2B5EF4-FFF2-40B4-BE49-F238E27FC236}">
                  <a16:creationId xmlns:a16="http://schemas.microsoft.com/office/drawing/2014/main" id="{01A08BF4-92CE-8858-1AF0-08ADB20E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28837" y="6349620"/>
              <a:ext cx="169833" cy="71292"/>
            </a:xfrm>
            <a:prstGeom prst="rect">
              <a:avLst/>
            </a:prstGeom>
          </p:spPr>
        </p:pic>
        <p:pic>
          <p:nvPicPr>
            <p:cNvPr id="330" name="Image 25" descr=" ">
              <a:extLst>
                <a:ext uri="{FF2B5EF4-FFF2-40B4-BE49-F238E27FC236}">
                  <a16:creationId xmlns:a16="http://schemas.microsoft.com/office/drawing/2014/main" id="{930CDB05-16DD-B346-788C-DE93C2BD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13243" y="6386968"/>
              <a:ext cx="84916" cy="90259"/>
            </a:xfrm>
            <a:prstGeom prst="rect">
              <a:avLst/>
            </a:prstGeom>
          </p:spPr>
        </p:pic>
        <p:pic>
          <p:nvPicPr>
            <p:cNvPr id="331" name="Image 26" descr=" ">
              <a:extLst>
                <a:ext uri="{FF2B5EF4-FFF2-40B4-BE49-F238E27FC236}">
                  <a16:creationId xmlns:a16="http://schemas.microsoft.com/office/drawing/2014/main" id="{832AD3EC-CAB6-DA23-E284-DA2E04F8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13243" y="6476268"/>
              <a:ext cx="84916" cy="89946"/>
            </a:xfrm>
            <a:prstGeom prst="rect">
              <a:avLst/>
            </a:prstGeom>
          </p:spPr>
        </p:pic>
        <p:pic>
          <p:nvPicPr>
            <p:cNvPr id="332" name="Image 27" descr=" ">
              <a:extLst>
                <a:ext uri="{FF2B5EF4-FFF2-40B4-BE49-F238E27FC236}">
                  <a16:creationId xmlns:a16="http://schemas.microsoft.com/office/drawing/2014/main" id="{37EA087F-00A5-9D2B-D3EB-742323447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28837" y="6386968"/>
              <a:ext cx="84916" cy="90259"/>
            </a:xfrm>
            <a:prstGeom prst="rect">
              <a:avLst/>
            </a:prstGeom>
          </p:spPr>
        </p:pic>
        <p:pic>
          <p:nvPicPr>
            <p:cNvPr id="333" name="Image 28" descr=" ">
              <a:extLst>
                <a:ext uri="{FF2B5EF4-FFF2-40B4-BE49-F238E27FC236}">
                  <a16:creationId xmlns:a16="http://schemas.microsoft.com/office/drawing/2014/main" id="{84575C74-29F1-AE38-C9EC-2D7E0BBFD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393698" y="6386968"/>
              <a:ext cx="67350" cy="179246"/>
            </a:xfrm>
            <a:prstGeom prst="rect">
              <a:avLst/>
            </a:prstGeom>
          </p:spPr>
        </p:pic>
        <p:pic>
          <p:nvPicPr>
            <p:cNvPr id="334" name="Image 29" descr=" ">
              <a:extLst>
                <a:ext uri="{FF2B5EF4-FFF2-40B4-BE49-F238E27FC236}">
                  <a16:creationId xmlns:a16="http://schemas.microsoft.com/office/drawing/2014/main" id="{CA0F5E98-3A85-8B18-CC38-34297FD5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428837" y="6476268"/>
              <a:ext cx="84916" cy="89946"/>
            </a:xfrm>
            <a:prstGeom prst="rect">
              <a:avLst/>
            </a:prstGeom>
          </p:spPr>
        </p:pic>
        <p:pic>
          <p:nvPicPr>
            <p:cNvPr id="335" name="Image 30" descr=" ">
              <a:extLst>
                <a:ext uri="{FF2B5EF4-FFF2-40B4-BE49-F238E27FC236}">
                  <a16:creationId xmlns:a16="http://schemas.microsoft.com/office/drawing/2014/main" id="{C874724A-65CE-B70C-AE5B-5C5CF7864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28837" y="6532295"/>
              <a:ext cx="169833" cy="71292"/>
            </a:xfrm>
            <a:prstGeom prst="rect">
              <a:avLst/>
            </a:prstGeom>
          </p:spPr>
        </p:pic>
        <p:pic>
          <p:nvPicPr>
            <p:cNvPr id="336" name="Image 31" descr=" ">
              <a:extLst>
                <a:ext uri="{FF2B5EF4-FFF2-40B4-BE49-F238E27FC236}">
                  <a16:creationId xmlns:a16="http://schemas.microsoft.com/office/drawing/2014/main" id="{60866ED5-5020-81B6-0B9A-660ADE6D3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65743" y="6386968"/>
              <a:ext cx="67350" cy="179253"/>
            </a:xfrm>
            <a:prstGeom prst="rect">
              <a:avLst/>
            </a:prstGeom>
          </p:spPr>
        </p:pic>
        <p:sp>
          <p:nvSpPr>
            <p:cNvPr id="337" name="Shape 0">
              <a:extLst>
                <a:ext uri="{FF2B5EF4-FFF2-40B4-BE49-F238E27FC236}">
                  <a16:creationId xmlns:a16="http://schemas.microsoft.com/office/drawing/2014/main" id="{66A614E7-312F-1E45-5A21-C3477B29B351}"/>
                </a:ext>
              </a:extLst>
            </p:cNvPr>
            <p:cNvSpPr/>
            <p:nvPr/>
          </p:nvSpPr>
          <p:spPr>
            <a:xfrm>
              <a:off x="273049" y="6298827"/>
              <a:ext cx="500942" cy="380950"/>
            </a:xfrm>
            <a:prstGeom prst="rect">
              <a:avLst/>
            </a:prstGeom>
            <a:noFill/>
            <a:ln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39" name="Text 1">
            <a:extLst>
              <a:ext uri="{FF2B5EF4-FFF2-40B4-BE49-F238E27FC236}">
                <a16:creationId xmlns:a16="http://schemas.microsoft.com/office/drawing/2014/main" id="{64C720EE-E991-456A-2447-391C4010A14F}"/>
              </a:ext>
            </a:extLst>
          </p:cNvPr>
          <p:cNvSpPr/>
          <p:nvPr/>
        </p:nvSpPr>
        <p:spPr>
          <a:xfrm>
            <a:off x="1701977" y="845946"/>
            <a:ext cx="691962" cy="194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kern="0" spc="-20">
                <a:solidFill>
                  <a:srgbClr val="FFFFFF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BSFI</a:t>
            </a:r>
            <a:endParaRPr lang="en-US" sz="1200"/>
          </a:p>
        </p:txBody>
      </p:sp>
      <p:pic>
        <p:nvPicPr>
          <p:cNvPr id="341" name="Image 34" descr=" ">
            <a:extLst>
              <a:ext uri="{FF2B5EF4-FFF2-40B4-BE49-F238E27FC236}">
                <a16:creationId xmlns:a16="http://schemas.microsoft.com/office/drawing/2014/main" id="{A421082B-791B-0823-B6C1-FF175CE1A2D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5750" t="20828" r="5750" b="20828"/>
          <a:stretch/>
        </p:blipFill>
        <p:spPr>
          <a:xfrm>
            <a:off x="5691188" y="2607984"/>
            <a:ext cx="791530" cy="274320"/>
          </a:xfrm>
          <a:prstGeom prst="rect">
            <a:avLst/>
          </a:prstGeom>
        </p:spPr>
      </p:pic>
      <p:pic>
        <p:nvPicPr>
          <p:cNvPr id="342" name="Image 35">
            <a:extLst>
              <a:ext uri="{FF2B5EF4-FFF2-40B4-BE49-F238E27FC236}">
                <a16:creationId xmlns:a16="http://schemas.microsoft.com/office/drawing/2014/main" id="{C2137912-2AF9-C21F-5BF3-353EF0B4C326}"/>
              </a:ext>
            </a:extLst>
          </p:cNvPr>
          <p:cNvPicPr>
            <a:picLocks noChangeAspect="1"/>
          </p:cNvPicPr>
          <p:nvPr/>
        </p:nvPicPr>
        <p:blipFill>
          <a:blip r:embed="rId50"/>
          <a:srcRect/>
          <a:stretch/>
        </p:blipFill>
        <p:spPr>
          <a:xfrm>
            <a:off x="5394138" y="3131946"/>
            <a:ext cx="1061780" cy="346848"/>
          </a:xfrm>
          <a:prstGeom prst="rect">
            <a:avLst/>
          </a:prstGeom>
        </p:spPr>
      </p:pic>
      <p:pic>
        <p:nvPicPr>
          <p:cNvPr id="343" name="Image 36" descr=" ">
            <a:extLst>
              <a:ext uri="{FF2B5EF4-FFF2-40B4-BE49-F238E27FC236}">
                <a16:creationId xmlns:a16="http://schemas.microsoft.com/office/drawing/2014/main" id="{35EAE3FD-61DE-863E-CF20-24E793AEB2CA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331738" y="3728436"/>
            <a:ext cx="880426" cy="364270"/>
          </a:xfrm>
          <a:prstGeom prst="rect">
            <a:avLst/>
          </a:prstGeom>
        </p:spPr>
      </p:pic>
      <p:pic>
        <p:nvPicPr>
          <p:cNvPr id="344" name="Image 37" descr=" ">
            <a:extLst>
              <a:ext uri="{FF2B5EF4-FFF2-40B4-BE49-F238E27FC236}">
                <a16:creationId xmlns:a16="http://schemas.microsoft.com/office/drawing/2014/main" id="{FD5B8099-A6B8-8F13-7C32-6C45F3ED3F7E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5120658" y="4338832"/>
            <a:ext cx="943860" cy="327422"/>
          </a:xfrm>
          <a:prstGeom prst="rect">
            <a:avLst/>
          </a:prstGeom>
        </p:spPr>
      </p:pic>
      <p:pic>
        <p:nvPicPr>
          <p:cNvPr id="345" name="Image 38" descr=" ">
            <a:extLst>
              <a:ext uri="{FF2B5EF4-FFF2-40B4-BE49-F238E27FC236}">
                <a16:creationId xmlns:a16="http://schemas.microsoft.com/office/drawing/2014/main" id="{773F665F-A28F-8EE3-96EC-0D5E8741F0B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4447692" y="5629470"/>
            <a:ext cx="797536" cy="606501"/>
          </a:xfrm>
          <a:prstGeom prst="rect">
            <a:avLst/>
          </a:prstGeom>
        </p:spPr>
      </p:pic>
      <p:pic>
        <p:nvPicPr>
          <p:cNvPr id="346" name="Image 39" descr=" ">
            <a:extLst>
              <a:ext uri="{FF2B5EF4-FFF2-40B4-BE49-F238E27FC236}">
                <a16:creationId xmlns:a16="http://schemas.microsoft.com/office/drawing/2014/main" id="{BA1E7E41-3BB4-8A25-12E3-EB46771FD6C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5249904" y="5769040"/>
            <a:ext cx="1022345" cy="39999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98E6622-F76C-0338-13DA-372EB2978E9F}"/>
              </a:ext>
            </a:extLst>
          </p:cNvPr>
          <p:cNvGrpSpPr/>
          <p:nvPr/>
        </p:nvGrpSpPr>
        <p:grpSpPr>
          <a:xfrm>
            <a:off x="5422243" y="759247"/>
            <a:ext cx="2182016" cy="456511"/>
            <a:chOff x="5422243" y="759247"/>
            <a:chExt cx="2182016" cy="456511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5D291D0F-3AB5-0821-5BE8-03F8B8E99874}"/>
                </a:ext>
              </a:extLst>
            </p:cNvPr>
            <p:cNvSpPr/>
            <p:nvPr/>
          </p:nvSpPr>
          <p:spPr>
            <a:xfrm>
              <a:off x="5422243" y="759247"/>
              <a:ext cx="2182016" cy="456511"/>
            </a:xfrm>
            <a:custGeom>
              <a:avLst/>
              <a:gdLst>
                <a:gd name="connsiteX0" fmla="*/ 0 w 2074860"/>
                <a:gd name="connsiteY0" fmla="*/ 0 h 454130"/>
                <a:gd name="connsiteX1" fmla="*/ 2074860 w 2074860"/>
                <a:gd name="connsiteY1" fmla="*/ 0 h 454130"/>
                <a:gd name="connsiteX2" fmla="*/ 2074860 w 2074860"/>
                <a:gd name="connsiteY2" fmla="*/ 454130 h 454130"/>
                <a:gd name="connsiteX3" fmla="*/ 0 w 2074860"/>
                <a:gd name="connsiteY3" fmla="*/ 454130 h 454130"/>
                <a:gd name="connsiteX4" fmla="*/ 0 w 2074860"/>
                <a:gd name="connsiteY4" fmla="*/ 0 h 454130"/>
                <a:gd name="connsiteX0" fmla="*/ 0 w 2074860"/>
                <a:gd name="connsiteY0" fmla="*/ 0 h 456112"/>
                <a:gd name="connsiteX1" fmla="*/ 2074860 w 2074860"/>
                <a:gd name="connsiteY1" fmla="*/ 0 h 456112"/>
                <a:gd name="connsiteX2" fmla="*/ 2074860 w 2074860"/>
                <a:gd name="connsiteY2" fmla="*/ 454130 h 456112"/>
                <a:gd name="connsiteX3" fmla="*/ 792956 w 2074860"/>
                <a:gd name="connsiteY3" fmla="*/ 456112 h 456112"/>
                <a:gd name="connsiteX4" fmla="*/ 0 w 2074860"/>
                <a:gd name="connsiteY4" fmla="*/ 454130 h 456112"/>
                <a:gd name="connsiteX5" fmla="*/ 0 w 2074860"/>
                <a:gd name="connsiteY5" fmla="*/ 0 h 456112"/>
                <a:gd name="connsiteX0" fmla="*/ 104775 w 2179635"/>
                <a:gd name="connsiteY0" fmla="*/ 0 h 456112"/>
                <a:gd name="connsiteX1" fmla="*/ 2179635 w 2179635"/>
                <a:gd name="connsiteY1" fmla="*/ 0 h 456112"/>
                <a:gd name="connsiteX2" fmla="*/ 2179635 w 2179635"/>
                <a:gd name="connsiteY2" fmla="*/ 454130 h 456112"/>
                <a:gd name="connsiteX3" fmla="*/ 897731 w 2179635"/>
                <a:gd name="connsiteY3" fmla="*/ 456112 h 456112"/>
                <a:gd name="connsiteX4" fmla="*/ 0 w 2179635"/>
                <a:gd name="connsiteY4" fmla="*/ 451748 h 456112"/>
                <a:gd name="connsiteX5" fmla="*/ 104775 w 2179635"/>
                <a:gd name="connsiteY5" fmla="*/ 0 h 456112"/>
                <a:gd name="connsiteX0" fmla="*/ 104775 w 2179635"/>
                <a:gd name="connsiteY0" fmla="*/ 0 h 456511"/>
                <a:gd name="connsiteX1" fmla="*/ 2179635 w 2179635"/>
                <a:gd name="connsiteY1" fmla="*/ 0 h 456511"/>
                <a:gd name="connsiteX2" fmla="*/ 2082004 w 2179635"/>
                <a:gd name="connsiteY2" fmla="*/ 456511 h 456511"/>
                <a:gd name="connsiteX3" fmla="*/ 897731 w 2179635"/>
                <a:gd name="connsiteY3" fmla="*/ 456112 h 456511"/>
                <a:gd name="connsiteX4" fmla="*/ 0 w 2179635"/>
                <a:gd name="connsiteY4" fmla="*/ 451748 h 456511"/>
                <a:gd name="connsiteX5" fmla="*/ 104775 w 2179635"/>
                <a:gd name="connsiteY5" fmla="*/ 0 h 456511"/>
                <a:gd name="connsiteX0" fmla="*/ 107156 w 2182016"/>
                <a:gd name="connsiteY0" fmla="*/ 0 h 456511"/>
                <a:gd name="connsiteX1" fmla="*/ 2182016 w 2182016"/>
                <a:gd name="connsiteY1" fmla="*/ 0 h 456511"/>
                <a:gd name="connsiteX2" fmla="*/ 2084385 w 2182016"/>
                <a:gd name="connsiteY2" fmla="*/ 456511 h 456511"/>
                <a:gd name="connsiteX3" fmla="*/ 900112 w 2182016"/>
                <a:gd name="connsiteY3" fmla="*/ 456112 h 456511"/>
                <a:gd name="connsiteX4" fmla="*/ 0 w 2182016"/>
                <a:gd name="connsiteY4" fmla="*/ 456511 h 456511"/>
                <a:gd name="connsiteX5" fmla="*/ 107156 w 2182016"/>
                <a:gd name="connsiteY5" fmla="*/ 0 h 45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2016" h="456511">
                  <a:moveTo>
                    <a:pt x="107156" y="0"/>
                  </a:moveTo>
                  <a:lnTo>
                    <a:pt x="2182016" y="0"/>
                  </a:lnTo>
                  <a:lnTo>
                    <a:pt x="2084385" y="456511"/>
                  </a:lnTo>
                  <a:lnTo>
                    <a:pt x="900112" y="456112"/>
                  </a:lnTo>
                  <a:lnTo>
                    <a:pt x="0" y="456511"/>
                  </a:lnTo>
                  <a:lnTo>
                    <a:pt x="107156" y="0"/>
                  </a:lnTo>
                  <a:close/>
                </a:path>
              </a:pathLst>
            </a:custGeom>
            <a:solidFill>
              <a:srgbClr val="2128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"/>
            </a:p>
          </p:txBody>
        </p:sp>
        <p:sp>
          <p:nvSpPr>
            <p:cNvPr id="348" name="Text 2">
              <a:extLst>
                <a:ext uri="{FF2B5EF4-FFF2-40B4-BE49-F238E27FC236}">
                  <a16:creationId xmlns:a16="http://schemas.microsoft.com/office/drawing/2014/main" id="{0E44DBFE-8B0E-7348-7E96-D6895D486EC1}"/>
                </a:ext>
              </a:extLst>
            </p:cNvPr>
            <p:cNvSpPr/>
            <p:nvPr/>
          </p:nvSpPr>
          <p:spPr>
            <a:xfrm>
              <a:off x="5611057" y="804814"/>
              <a:ext cx="1804388" cy="3470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200" kern="0" cap="all" spc="-20">
                  <a:solidFill>
                    <a:srgbClr val="FFFFFF">
                      <a:alpha val="100000"/>
                    </a:srgbClr>
                  </a:solidFill>
                  <a:latin typeface="Montserrat SemiBold" pitchFamily="34" charset="0"/>
                  <a:ea typeface="Montserrat SemiBold" pitchFamily="34" charset="-122"/>
                  <a:cs typeface="Montserrat SemiBold" pitchFamily="34" charset="-120"/>
                </a:rPr>
                <a:t>Telecom, Media &amp; </a:t>
              </a:r>
              <a:endParaRPr lang="en-US" sz="1200" cap="all"/>
            </a:p>
            <a:p>
              <a:pPr algn="ctr">
                <a:lnSpc>
                  <a:spcPct val="110000"/>
                </a:lnSpc>
              </a:pPr>
              <a:r>
                <a:rPr lang="en-US" sz="1200" kern="0" cap="all" spc="-20">
                  <a:solidFill>
                    <a:srgbClr val="FFFFFF">
                      <a:alpha val="100000"/>
                    </a:srgbClr>
                  </a:solidFill>
                  <a:latin typeface="Montserrat SemiBold" pitchFamily="34" charset="0"/>
                  <a:ea typeface="Montserrat SemiBold" pitchFamily="34" charset="-122"/>
                  <a:cs typeface="Montserrat SemiBold" pitchFamily="34" charset="-120"/>
                </a:rPr>
                <a:t>Entertainment</a:t>
              </a:r>
              <a:endParaRPr lang="en-US" sz="1200" cap="all"/>
            </a:p>
          </p:txBody>
        </p:sp>
      </p:grpSp>
      <p:pic>
        <p:nvPicPr>
          <p:cNvPr id="349" name="Image 41" descr=" ">
            <a:extLst>
              <a:ext uri="{FF2B5EF4-FFF2-40B4-BE49-F238E27FC236}">
                <a16:creationId xmlns:a16="http://schemas.microsoft.com/office/drawing/2014/main" id="{7ACE94CB-FDC3-375C-688B-A3DCDB9742C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275987" y="4884303"/>
            <a:ext cx="2584221" cy="774599"/>
          </a:xfrm>
          <a:prstGeom prst="rect">
            <a:avLst/>
          </a:prstGeom>
        </p:spPr>
      </p:pic>
      <p:sp>
        <p:nvSpPr>
          <p:cNvPr id="350" name="Text 3">
            <a:extLst>
              <a:ext uri="{FF2B5EF4-FFF2-40B4-BE49-F238E27FC236}">
                <a16:creationId xmlns:a16="http://schemas.microsoft.com/office/drawing/2014/main" id="{779B9090-46A0-B82F-3121-E68CDC3C651B}"/>
              </a:ext>
            </a:extLst>
          </p:cNvPr>
          <p:cNvSpPr/>
          <p:nvPr/>
        </p:nvSpPr>
        <p:spPr>
          <a:xfrm>
            <a:off x="4974849" y="5168283"/>
            <a:ext cx="1168210" cy="194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kern="0" cap="all" spc="-20">
                <a:solidFill>
                  <a:srgbClr val="FFFFFF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Government</a:t>
            </a:r>
            <a:endParaRPr lang="en-US" sz="1200" cap="all"/>
          </a:p>
        </p:txBody>
      </p:sp>
      <p:pic>
        <p:nvPicPr>
          <p:cNvPr id="351" name="Image 42" descr=" ">
            <a:extLst>
              <a:ext uri="{FF2B5EF4-FFF2-40B4-BE49-F238E27FC236}">
                <a16:creationId xmlns:a16="http://schemas.microsoft.com/office/drawing/2014/main" id="{166B67AA-63DE-DCFE-F614-9BC729761FD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899120" y="1491452"/>
            <a:ext cx="888995" cy="203174"/>
          </a:xfrm>
          <a:prstGeom prst="rect">
            <a:avLst/>
          </a:prstGeom>
        </p:spPr>
      </p:pic>
      <p:pic>
        <p:nvPicPr>
          <p:cNvPr id="352" name="Image 43" descr=" ">
            <a:extLst>
              <a:ext uri="{FF2B5EF4-FFF2-40B4-BE49-F238E27FC236}">
                <a16:creationId xmlns:a16="http://schemas.microsoft.com/office/drawing/2014/main" id="{B022729E-29EE-A6F0-E932-FFB88D97E8F4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5614770" y="1940750"/>
            <a:ext cx="1199678" cy="421110"/>
          </a:xfrm>
          <a:prstGeom prst="rect">
            <a:avLst/>
          </a:prstGeom>
        </p:spPr>
      </p:pic>
      <p:pic>
        <p:nvPicPr>
          <p:cNvPr id="356" name="Image 47" descr=" ">
            <a:extLst>
              <a:ext uri="{FF2B5EF4-FFF2-40B4-BE49-F238E27FC236}">
                <a16:creationId xmlns:a16="http://schemas.microsoft.com/office/drawing/2014/main" id="{11F6EA24-6345-D90E-A1DE-BA602BE6A8AC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8013657" y="1411267"/>
            <a:ext cx="1212844" cy="279364"/>
          </a:xfrm>
          <a:prstGeom prst="rect">
            <a:avLst/>
          </a:prstGeom>
        </p:spPr>
      </p:pic>
      <p:pic>
        <p:nvPicPr>
          <p:cNvPr id="357" name="Image 48" descr=" ">
            <a:extLst>
              <a:ext uri="{FF2B5EF4-FFF2-40B4-BE49-F238E27FC236}">
                <a16:creationId xmlns:a16="http://schemas.microsoft.com/office/drawing/2014/main" id="{718D9E55-4B99-B06F-0388-DF820EA3A1B6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324806" y="1956049"/>
            <a:ext cx="469897" cy="247618"/>
          </a:xfrm>
          <a:prstGeom prst="rect">
            <a:avLst/>
          </a:prstGeom>
        </p:spPr>
      </p:pic>
      <p:pic>
        <p:nvPicPr>
          <p:cNvPr id="358" name="Image 49" descr=" ">
            <a:extLst>
              <a:ext uri="{FF2B5EF4-FFF2-40B4-BE49-F238E27FC236}">
                <a16:creationId xmlns:a16="http://schemas.microsoft.com/office/drawing/2014/main" id="{C1A09EB7-0403-669D-B5D1-30423A665198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8210506" y="2436373"/>
            <a:ext cx="342898" cy="361903"/>
          </a:xfrm>
          <a:prstGeom prst="rect">
            <a:avLst/>
          </a:prstGeom>
        </p:spPr>
      </p:pic>
      <p:pic>
        <p:nvPicPr>
          <p:cNvPr id="359" name="Image 50" descr=" ">
            <a:extLst>
              <a:ext uri="{FF2B5EF4-FFF2-40B4-BE49-F238E27FC236}">
                <a16:creationId xmlns:a16="http://schemas.microsoft.com/office/drawing/2014/main" id="{F26CC249-2F2C-34A3-6734-C904600435B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7967571" y="3094957"/>
            <a:ext cx="428722" cy="479102"/>
          </a:xfrm>
          <a:prstGeom prst="rect">
            <a:avLst/>
          </a:prstGeom>
        </p:spPr>
      </p:pic>
      <p:pic>
        <p:nvPicPr>
          <p:cNvPr id="360" name="Image 51" descr=" ">
            <a:extLst>
              <a:ext uri="{FF2B5EF4-FFF2-40B4-BE49-F238E27FC236}">
                <a16:creationId xmlns:a16="http://schemas.microsoft.com/office/drawing/2014/main" id="{AFB60811-11C9-3CCE-0DC0-CB5E1CBCA958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7785059" y="3786966"/>
            <a:ext cx="457197" cy="457140"/>
          </a:xfrm>
          <a:prstGeom prst="rect">
            <a:avLst/>
          </a:prstGeom>
        </p:spPr>
      </p:pic>
      <p:pic>
        <p:nvPicPr>
          <p:cNvPr id="361" name="Image 52" descr=" ">
            <a:extLst>
              <a:ext uri="{FF2B5EF4-FFF2-40B4-BE49-F238E27FC236}">
                <a16:creationId xmlns:a16="http://schemas.microsoft.com/office/drawing/2014/main" id="{09971A25-CA06-2F2D-B50A-864D11D8E679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6661209" y="4312732"/>
            <a:ext cx="2584221" cy="774599"/>
          </a:xfrm>
          <a:prstGeom prst="rect">
            <a:avLst/>
          </a:prstGeom>
        </p:spPr>
      </p:pic>
      <p:sp>
        <p:nvSpPr>
          <p:cNvPr id="362" name="Text 4">
            <a:extLst>
              <a:ext uri="{FF2B5EF4-FFF2-40B4-BE49-F238E27FC236}">
                <a16:creationId xmlns:a16="http://schemas.microsoft.com/office/drawing/2014/main" id="{A5FD86FE-C6E1-763C-769A-E08E9F1C5D84}"/>
              </a:ext>
            </a:extLst>
          </p:cNvPr>
          <p:cNvSpPr/>
          <p:nvPr/>
        </p:nvSpPr>
        <p:spPr>
          <a:xfrm>
            <a:off x="7325073" y="4586806"/>
            <a:ext cx="1256494" cy="194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kern="0" cap="all" spc="-20">
                <a:solidFill>
                  <a:srgbClr val="FFFFFF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Ecommerce</a:t>
            </a:r>
            <a:endParaRPr lang="en-US" sz="1200" cap="all"/>
          </a:p>
        </p:txBody>
      </p:sp>
      <p:pic>
        <p:nvPicPr>
          <p:cNvPr id="363" name="Image 53" descr=" ">
            <a:extLst>
              <a:ext uri="{FF2B5EF4-FFF2-40B4-BE49-F238E27FC236}">
                <a16:creationId xmlns:a16="http://schemas.microsoft.com/office/drawing/2014/main" id="{568B6092-457E-8F0C-4145-F9521DC5449F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7474110" y="571872"/>
            <a:ext cx="2584221" cy="774599"/>
          </a:xfrm>
          <a:prstGeom prst="rect">
            <a:avLst/>
          </a:prstGeom>
        </p:spPr>
      </p:pic>
      <p:sp>
        <p:nvSpPr>
          <p:cNvPr id="364" name="Text 5">
            <a:extLst>
              <a:ext uri="{FF2B5EF4-FFF2-40B4-BE49-F238E27FC236}">
                <a16:creationId xmlns:a16="http://schemas.microsoft.com/office/drawing/2014/main" id="{0C78BE97-5566-DB81-A15E-2F00A2C89A87}"/>
              </a:ext>
            </a:extLst>
          </p:cNvPr>
          <p:cNvSpPr/>
          <p:nvPr/>
        </p:nvSpPr>
        <p:spPr>
          <a:xfrm>
            <a:off x="-1719054" y="767851"/>
            <a:ext cx="2025458" cy="347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endParaRPr lang="en-US" sz="1200">
              <a:latin typeface="Montserrat SemiBold" panose="00000700000000000000" pitchFamily="2" charset="0"/>
            </a:endParaRPr>
          </a:p>
        </p:txBody>
      </p:sp>
      <p:pic>
        <p:nvPicPr>
          <p:cNvPr id="365" name="Image 54" descr=" ">
            <a:extLst>
              <a:ext uri="{FF2B5EF4-FFF2-40B4-BE49-F238E27FC236}">
                <a16:creationId xmlns:a16="http://schemas.microsoft.com/office/drawing/2014/main" id="{621ACAC0-CFFF-BB4D-F741-9365BB3FD298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8458157" y="571872"/>
            <a:ext cx="3733780" cy="6285682"/>
          </a:xfrm>
          <a:prstGeom prst="rect">
            <a:avLst/>
          </a:prstGeom>
        </p:spPr>
      </p:pic>
      <p:pic>
        <p:nvPicPr>
          <p:cNvPr id="366" name="Image 55" descr=" ">
            <a:extLst>
              <a:ext uri="{FF2B5EF4-FFF2-40B4-BE49-F238E27FC236}">
                <a16:creationId xmlns:a16="http://schemas.microsoft.com/office/drawing/2014/main" id="{9855FE3A-879D-86BB-86C5-0E50119DBAF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0500160" y="1569951"/>
            <a:ext cx="558797" cy="545734"/>
          </a:xfrm>
          <a:prstGeom prst="rect">
            <a:avLst/>
          </a:prstGeom>
        </p:spPr>
      </p:pic>
      <p:pic>
        <p:nvPicPr>
          <p:cNvPr id="367" name="Image 56" descr=" ">
            <a:extLst>
              <a:ext uri="{FF2B5EF4-FFF2-40B4-BE49-F238E27FC236}">
                <a16:creationId xmlns:a16="http://schemas.microsoft.com/office/drawing/2014/main" id="{6F65B471-7835-724A-3141-6D39DC95706E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9547044" y="5045988"/>
            <a:ext cx="1024461" cy="397191"/>
          </a:xfrm>
          <a:prstGeom prst="rect">
            <a:avLst/>
          </a:prstGeom>
        </p:spPr>
      </p:pic>
      <p:pic>
        <p:nvPicPr>
          <p:cNvPr id="368" name="Image 57" descr=" ">
            <a:extLst>
              <a:ext uri="{FF2B5EF4-FFF2-40B4-BE49-F238E27FC236}">
                <a16:creationId xmlns:a16="http://schemas.microsoft.com/office/drawing/2014/main" id="{E748BA2F-7498-A9CD-B852-29790C54896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9583634" y="3397688"/>
            <a:ext cx="1752591" cy="126983"/>
          </a:xfrm>
          <a:prstGeom prst="rect">
            <a:avLst/>
          </a:prstGeom>
        </p:spPr>
      </p:pic>
      <p:pic>
        <p:nvPicPr>
          <p:cNvPr id="369" name="Image 58" descr=" ">
            <a:extLst>
              <a:ext uri="{FF2B5EF4-FFF2-40B4-BE49-F238E27FC236}">
                <a16:creationId xmlns:a16="http://schemas.microsoft.com/office/drawing/2014/main" id="{98722C1B-5F30-F37E-B1BC-0C2EF6964E6A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9565346" y="4066503"/>
            <a:ext cx="1375652" cy="437654"/>
          </a:xfrm>
          <a:prstGeom prst="rect">
            <a:avLst/>
          </a:prstGeom>
        </p:spPr>
      </p:pic>
      <p:pic>
        <p:nvPicPr>
          <p:cNvPr id="371" name="Image 60" descr=" ">
            <a:extLst>
              <a:ext uri="{FF2B5EF4-FFF2-40B4-BE49-F238E27FC236}">
                <a16:creationId xmlns:a16="http://schemas.microsoft.com/office/drawing/2014/main" id="{E453125E-8E94-A2AF-B5E5-5D28D64A3B06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9762941" y="2677322"/>
            <a:ext cx="1670042" cy="158729"/>
          </a:xfrm>
          <a:prstGeom prst="rect">
            <a:avLst/>
          </a:prstGeom>
        </p:spPr>
      </p:pic>
      <p:sp>
        <p:nvSpPr>
          <p:cNvPr id="373" name="Text 6">
            <a:extLst>
              <a:ext uri="{FF2B5EF4-FFF2-40B4-BE49-F238E27FC236}">
                <a16:creationId xmlns:a16="http://schemas.microsoft.com/office/drawing/2014/main" id="{A11BE99D-6203-95AA-E8AD-215E05FCD61B}"/>
              </a:ext>
            </a:extLst>
          </p:cNvPr>
          <p:cNvSpPr/>
          <p:nvPr/>
        </p:nvSpPr>
        <p:spPr>
          <a:xfrm>
            <a:off x="-1404428" y="849882"/>
            <a:ext cx="2029926" cy="194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endParaRPr lang="en-US" sz="1200" cap="all"/>
          </a:p>
        </p:txBody>
      </p:sp>
      <p:pic>
        <p:nvPicPr>
          <p:cNvPr id="374" name="Image 62" descr=" ">
            <a:extLst>
              <a:ext uri="{FF2B5EF4-FFF2-40B4-BE49-F238E27FC236}">
                <a16:creationId xmlns:a16="http://schemas.microsoft.com/office/drawing/2014/main" id="{78F2A070-7AD8-6B99-4933-D9686E070FDB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2911785" y="4504156"/>
            <a:ext cx="1053444" cy="489912"/>
          </a:xfrm>
          <a:prstGeom prst="rect">
            <a:avLst/>
          </a:prstGeom>
        </p:spPr>
      </p:pic>
      <p:pic>
        <p:nvPicPr>
          <p:cNvPr id="375" name="Image 63" descr=" ">
            <a:extLst>
              <a:ext uri="{FF2B5EF4-FFF2-40B4-BE49-F238E27FC236}">
                <a16:creationId xmlns:a16="http://schemas.microsoft.com/office/drawing/2014/main" id="{68AF2C50-7595-A9D8-ABA3-A604BFEB3F46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2920999" y="5235182"/>
            <a:ext cx="650844" cy="510402"/>
          </a:xfrm>
          <a:prstGeom prst="rect">
            <a:avLst/>
          </a:prstGeom>
        </p:spPr>
      </p:pic>
      <p:pic>
        <p:nvPicPr>
          <p:cNvPr id="376" name="Image 64" descr=" ">
            <a:extLst>
              <a:ext uri="{FF2B5EF4-FFF2-40B4-BE49-F238E27FC236}">
                <a16:creationId xmlns:a16="http://schemas.microsoft.com/office/drawing/2014/main" id="{ABA6DF96-30DF-A2B7-4302-26F0EC182338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2570863" y="5838623"/>
            <a:ext cx="993930" cy="540846"/>
          </a:xfrm>
          <a:prstGeom prst="rect">
            <a:avLst/>
          </a:prstGeom>
        </p:spPr>
      </p:pic>
      <p:sp>
        <p:nvSpPr>
          <p:cNvPr id="377" name="Text 7">
            <a:extLst>
              <a:ext uri="{FF2B5EF4-FFF2-40B4-BE49-F238E27FC236}">
                <a16:creationId xmlns:a16="http://schemas.microsoft.com/office/drawing/2014/main" id="{3DC94167-816A-251F-A694-95B0095F7140}"/>
              </a:ext>
            </a:extLst>
          </p:cNvPr>
          <p:cNvSpPr/>
          <p:nvPr/>
        </p:nvSpPr>
        <p:spPr>
          <a:xfrm>
            <a:off x="3949680" y="781395"/>
            <a:ext cx="692146" cy="17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080"/>
              </a:lnSpc>
            </a:pPr>
            <a:r>
              <a:rPr lang="en-US" sz="900">
                <a:solidFill>
                  <a:srgbClr val="FFFFFF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Automobile</a:t>
            </a:r>
            <a:endParaRPr lang="en-US" sz="9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BA9D7A-D7D3-2566-553E-7DDC902DE52A}"/>
              </a:ext>
            </a:extLst>
          </p:cNvPr>
          <p:cNvGrpSpPr/>
          <p:nvPr/>
        </p:nvGrpSpPr>
        <p:grpSpPr>
          <a:xfrm>
            <a:off x="2515069" y="3817797"/>
            <a:ext cx="2182016" cy="456511"/>
            <a:chOff x="3146064" y="862165"/>
            <a:chExt cx="2182016" cy="456511"/>
          </a:xfrm>
        </p:grpSpPr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4E565537-6FAB-C672-0424-6A5FC6861CA9}"/>
                </a:ext>
              </a:extLst>
            </p:cNvPr>
            <p:cNvSpPr/>
            <p:nvPr/>
          </p:nvSpPr>
          <p:spPr>
            <a:xfrm>
              <a:off x="3146064" y="862165"/>
              <a:ext cx="2182016" cy="456511"/>
            </a:xfrm>
            <a:custGeom>
              <a:avLst/>
              <a:gdLst>
                <a:gd name="connsiteX0" fmla="*/ 0 w 2074860"/>
                <a:gd name="connsiteY0" fmla="*/ 0 h 454130"/>
                <a:gd name="connsiteX1" fmla="*/ 2074860 w 2074860"/>
                <a:gd name="connsiteY1" fmla="*/ 0 h 454130"/>
                <a:gd name="connsiteX2" fmla="*/ 2074860 w 2074860"/>
                <a:gd name="connsiteY2" fmla="*/ 454130 h 454130"/>
                <a:gd name="connsiteX3" fmla="*/ 0 w 2074860"/>
                <a:gd name="connsiteY3" fmla="*/ 454130 h 454130"/>
                <a:gd name="connsiteX4" fmla="*/ 0 w 2074860"/>
                <a:gd name="connsiteY4" fmla="*/ 0 h 454130"/>
                <a:gd name="connsiteX0" fmla="*/ 0 w 2074860"/>
                <a:gd name="connsiteY0" fmla="*/ 0 h 456112"/>
                <a:gd name="connsiteX1" fmla="*/ 2074860 w 2074860"/>
                <a:gd name="connsiteY1" fmla="*/ 0 h 456112"/>
                <a:gd name="connsiteX2" fmla="*/ 2074860 w 2074860"/>
                <a:gd name="connsiteY2" fmla="*/ 454130 h 456112"/>
                <a:gd name="connsiteX3" fmla="*/ 792956 w 2074860"/>
                <a:gd name="connsiteY3" fmla="*/ 456112 h 456112"/>
                <a:gd name="connsiteX4" fmla="*/ 0 w 2074860"/>
                <a:gd name="connsiteY4" fmla="*/ 454130 h 456112"/>
                <a:gd name="connsiteX5" fmla="*/ 0 w 2074860"/>
                <a:gd name="connsiteY5" fmla="*/ 0 h 456112"/>
                <a:gd name="connsiteX0" fmla="*/ 104775 w 2179635"/>
                <a:gd name="connsiteY0" fmla="*/ 0 h 456112"/>
                <a:gd name="connsiteX1" fmla="*/ 2179635 w 2179635"/>
                <a:gd name="connsiteY1" fmla="*/ 0 h 456112"/>
                <a:gd name="connsiteX2" fmla="*/ 2179635 w 2179635"/>
                <a:gd name="connsiteY2" fmla="*/ 454130 h 456112"/>
                <a:gd name="connsiteX3" fmla="*/ 897731 w 2179635"/>
                <a:gd name="connsiteY3" fmla="*/ 456112 h 456112"/>
                <a:gd name="connsiteX4" fmla="*/ 0 w 2179635"/>
                <a:gd name="connsiteY4" fmla="*/ 451748 h 456112"/>
                <a:gd name="connsiteX5" fmla="*/ 104775 w 2179635"/>
                <a:gd name="connsiteY5" fmla="*/ 0 h 456112"/>
                <a:gd name="connsiteX0" fmla="*/ 104775 w 2179635"/>
                <a:gd name="connsiteY0" fmla="*/ 0 h 456511"/>
                <a:gd name="connsiteX1" fmla="*/ 2179635 w 2179635"/>
                <a:gd name="connsiteY1" fmla="*/ 0 h 456511"/>
                <a:gd name="connsiteX2" fmla="*/ 2082004 w 2179635"/>
                <a:gd name="connsiteY2" fmla="*/ 456511 h 456511"/>
                <a:gd name="connsiteX3" fmla="*/ 897731 w 2179635"/>
                <a:gd name="connsiteY3" fmla="*/ 456112 h 456511"/>
                <a:gd name="connsiteX4" fmla="*/ 0 w 2179635"/>
                <a:gd name="connsiteY4" fmla="*/ 451748 h 456511"/>
                <a:gd name="connsiteX5" fmla="*/ 104775 w 2179635"/>
                <a:gd name="connsiteY5" fmla="*/ 0 h 456511"/>
                <a:gd name="connsiteX0" fmla="*/ 107156 w 2182016"/>
                <a:gd name="connsiteY0" fmla="*/ 0 h 456511"/>
                <a:gd name="connsiteX1" fmla="*/ 2182016 w 2182016"/>
                <a:gd name="connsiteY1" fmla="*/ 0 h 456511"/>
                <a:gd name="connsiteX2" fmla="*/ 2084385 w 2182016"/>
                <a:gd name="connsiteY2" fmla="*/ 456511 h 456511"/>
                <a:gd name="connsiteX3" fmla="*/ 900112 w 2182016"/>
                <a:gd name="connsiteY3" fmla="*/ 456112 h 456511"/>
                <a:gd name="connsiteX4" fmla="*/ 0 w 2182016"/>
                <a:gd name="connsiteY4" fmla="*/ 456511 h 456511"/>
                <a:gd name="connsiteX5" fmla="*/ 107156 w 2182016"/>
                <a:gd name="connsiteY5" fmla="*/ 0 h 45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2016" h="456511">
                  <a:moveTo>
                    <a:pt x="107156" y="0"/>
                  </a:moveTo>
                  <a:lnTo>
                    <a:pt x="2182016" y="0"/>
                  </a:lnTo>
                  <a:lnTo>
                    <a:pt x="2084385" y="456511"/>
                  </a:lnTo>
                  <a:lnTo>
                    <a:pt x="900112" y="456112"/>
                  </a:lnTo>
                  <a:lnTo>
                    <a:pt x="0" y="456511"/>
                  </a:lnTo>
                  <a:lnTo>
                    <a:pt x="107156" y="0"/>
                  </a:lnTo>
                  <a:close/>
                </a:path>
              </a:pathLst>
            </a:custGeom>
            <a:solidFill>
              <a:srgbClr val="0366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"/>
            </a:p>
          </p:txBody>
        </p:sp>
        <p:sp>
          <p:nvSpPr>
            <p:cNvPr id="16" name="Text 9">
              <a:extLst>
                <a:ext uri="{FF2B5EF4-FFF2-40B4-BE49-F238E27FC236}">
                  <a16:creationId xmlns:a16="http://schemas.microsoft.com/office/drawing/2014/main" id="{1819B5A6-8D19-306C-CFFB-24DC270D0EEF}"/>
                </a:ext>
              </a:extLst>
            </p:cNvPr>
            <p:cNvSpPr/>
            <p:nvPr/>
          </p:nvSpPr>
          <p:spPr>
            <a:xfrm>
              <a:off x="3671831" y="993066"/>
              <a:ext cx="1130482" cy="194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200" kern="0" cap="all" spc="-20">
                  <a:solidFill>
                    <a:srgbClr val="FFFFFF">
                      <a:alpha val="100000"/>
                    </a:srgbClr>
                  </a:solidFill>
                  <a:latin typeface="Montserrat SemiBold" pitchFamily="34" charset="0"/>
                  <a:ea typeface="Montserrat SemiBold" pitchFamily="34" charset="-122"/>
                  <a:cs typeface="Montserrat SemiBold" pitchFamily="34" charset="-120"/>
                </a:rPr>
                <a:t>Travel &amp; Hospitality</a:t>
              </a:r>
              <a:endParaRPr lang="en-US" sz="1200" cap="all"/>
            </a:p>
          </p:txBody>
        </p:sp>
      </p:grpSp>
      <p:sp>
        <p:nvSpPr>
          <p:cNvPr id="379" name="Text 8">
            <a:extLst>
              <a:ext uri="{FF2B5EF4-FFF2-40B4-BE49-F238E27FC236}">
                <a16:creationId xmlns:a16="http://schemas.microsoft.com/office/drawing/2014/main" id="{C83F6DBD-61EB-901C-26B6-B1AE3081F1A1}"/>
              </a:ext>
            </a:extLst>
          </p:cNvPr>
          <p:cNvSpPr/>
          <p:nvPr/>
        </p:nvSpPr>
        <p:spPr>
          <a:xfrm>
            <a:off x="2666359" y="3985611"/>
            <a:ext cx="1867542" cy="194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endParaRPr lang="en-US" sz="1200" cap="all"/>
          </a:p>
        </p:txBody>
      </p:sp>
      <p:pic>
        <p:nvPicPr>
          <p:cNvPr id="380" name="Image 66" descr=" ">
            <a:extLst>
              <a:ext uri="{FF2B5EF4-FFF2-40B4-BE49-F238E27FC236}">
                <a16:creationId xmlns:a16="http://schemas.microsoft.com/office/drawing/2014/main" id="{0101B608-8584-EA11-8D14-A8944B4B7633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3860780" y="1569951"/>
            <a:ext cx="469897" cy="469839"/>
          </a:xfrm>
          <a:prstGeom prst="rect">
            <a:avLst/>
          </a:prstGeom>
        </p:spPr>
      </p:pic>
      <p:pic>
        <p:nvPicPr>
          <p:cNvPr id="381" name="Image 67" descr=" ">
            <a:extLst>
              <a:ext uri="{FF2B5EF4-FFF2-40B4-BE49-F238E27FC236}">
                <a16:creationId xmlns:a16="http://schemas.microsoft.com/office/drawing/2014/main" id="{E69B1AA1-AB02-28FA-4BEF-117B4B961BF3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3207496" y="2432579"/>
            <a:ext cx="1498592" cy="247618"/>
          </a:xfrm>
          <a:prstGeom prst="rect">
            <a:avLst/>
          </a:prstGeom>
        </p:spPr>
      </p:pic>
      <p:pic>
        <p:nvPicPr>
          <p:cNvPr id="382" name="Image 68">
            <a:extLst>
              <a:ext uri="{FF2B5EF4-FFF2-40B4-BE49-F238E27FC236}">
                <a16:creationId xmlns:a16="http://schemas.microsoft.com/office/drawing/2014/main" id="{DCE5E671-33BE-C2AD-EC46-6C7EF598166D}"/>
              </a:ext>
            </a:extLst>
          </p:cNvPr>
          <p:cNvPicPr>
            <a:picLocks noChangeAspect="1"/>
          </p:cNvPicPr>
          <p:nvPr/>
        </p:nvPicPr>
        <p:blipFill>
          <a:blip r:embed="rId101"/>
          <a:srcRect/>
          <a:stretch/>
        </p:blipFill>
        <p:spPr>
          <a:xfrm>
            <a:off x="3386056" y="3064020"/>
            <a:ext cx="800096" cy="3158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7C7ED4-3451-FBC2-9935-D83808725900}"/>
              </a:ext>
            </a:extLst>
          </p:cNvPr>
          <p:cNvGrpSpPr/>
          <p:nvPr/>
        </p:nvGrpSpPr>
        <p:grpSpPr>
          <a:xfrm>
            <a:off x="3173552" y="764557"/>
            <a:ext cx="2182016" cy="456511"/>
            <a:chOff x="3173552" y="764557"/>
            <a:chExt cx="2182016" cy="456511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DB0AECE-9F9E-7BE1-156E-3C5E7ADD590D}"/>
                </a:ext>
              </a:extLst>
            </p:cNvPr>
            <p:cNvSpPr/>
            <p:nvPr/>
          </p:nvSpPr>
          <p:spPr>
            <a:xfrm>
              <a:off x="3173552" y="764557"/>
              <a:ext cx="2182016" cy="456511"/>
            </a:xfrm>
            <a:custGeom>
              <a:avLst/>
              <a:gdLst>
                <a:gd name="connsiteX0" fmla="*/ 0 w 2074860"/>
                <a:gd name="connsiteY0" fmla="*/ 0 h 454130"/>
                <a:gd name="connsiteX1" fmla="*/ 2074860 w 2074860"/>
                <a:gd name="connsiteY1" fmla="*/ 0 h 454130"/>
                <a:gd name="connsiteX2" fmla="*/ 2074860 w 2074860"/>
                <a:gd name="connsiteY2" fmla="*/ 454130 h 454130"/>
                <a:gd name="connsiteX3" fmla="*/ 0 w 2074860"/>
                <a:gd name="connsiteY3" fmla="*/ 454130 h 454130"/>
                <a:gd name="connsiteX4" fmla="*/ 0 w 2074860"/>
                <a:gd name="connsiteY4" fmla="*/ 0 h 454130"/>
                <a:gd name="connsiteX0" fmla="*/ 0 w 2074860"/>
                <a:gd name="connsiteY0" fmla="*/ 0 h 456112"/>
                <a:gd name="connsiteX1" fmla="*/ 2074860 w 2074860"/>
                <a:gd name="connsiteY1" fmla="*/ 0 h 456112"/>
                <a:gd name="connsiteX2" fmla="*/ 2074860 w 2074860"/>
                <a:gd name="connsiteY2" fmla="*/ 454130 h 456112"/>
                <a:gd name="connsiteX3" fmla="*/ 792956 w 2074860"/>
                <a:gd name="connsiteY3" fmla="*/ 456112 h 456112"/>
                <a:gd name="connsiteX4" fmla="*/ 0 w 2074860"/>
                <a:gd name="connsiteY4" fmla="*/ 454130 h 456112"/>
                <a:gd name="connsiteX5" fmla="*/ 0 w 2074860"/>
                <a:gd name="connsiteY5" fmla="*/ 0 h 456112"/>
                <a:gd name="connsiteX0" fmla="*/ 104775 w 2179635"/>
                <a:gd name="connsiteY0" fmla="*/ 0 h 456112"/>
                <a:gd name="connsiteX1" fmla="*/ 2179635 w 2179635"/>
                <a:gd name="connsiteY1" fmla="*/ 0 h 456112"/>
                <a:gd name="connsiteX2" fmla="*/ 2179635 w 2179635"/>
                <a:gd name="connsiteY2" fmla="*/ 454130 h 456112"/>
                <a:gd name="connsiteX3" fmla="*/ 897731 w 2179635"/>
                <a:gd name="connsiteY3" fmla="*/ 456112 h 456112"/>
                <a:gd name="connsiteX4" fmla="*/ 0 w 2179635"/>
                <a:gd name="connsiteY4" fmla="*/ 451748 h 456112"/>
                <a:gd name="connsiteX5" fmla="*/ 104775 w 2179635"/>
                <a:gd name="connsiteY5" fmla="*/ 0 h 456112"/>
                <a:gd name="connsiteX0" fmla="*/ 104775 w 2179635"/>
                <a:gd name="connsiteY0" fmla="*/ 0 h 456511"/>
                <a:gd name="connsiteX1" fmla="*/ 2179635 w 2179635"/>
                <a:gd name="connsiteY1" fmla="*/ 0 h 456511"/>
                <a:gd name="connsiteX2" fmla="*/ 2082004 w 2179635"/>
                <a:gd name="connsiteY2" fmla="*/ 456511 h 456511"/>
                <a:gd name="connsiteX3" fmla="*/ 897731 w 2179635"/>
                <a:gd name="connsiteY3" fmla="*/ 456112 h 456511"/>
                <a:gd name="connsiteX4" fmla="*/ 0 w 2179635"/>
                <a:gd name="connsiteY4" fmla="*/ 451748 h 456511"/>
                <a:gd name="connsiteX5" fmla="*/ 104775 w 2179635"/>
                <a:gd name="connsiteY5" fmla="*/ 0 h 456511"/>
                <a:gd name="connsiteX0" fmla="*/ 107156 w 2182016"/>
                <a:gd name="connsiteY0" fmla="*/ 0 h 456511"/>
                <a:gd name="connsiteX1" fmla="*/ 2182016 w 2182016"/>
                <a:gd name="connsiteY1" fmla="*/ 0 h 456511"/>
                <a:gd name="connsiteX2" fmla="*/ 2084385 w 2182016"/>
                <a:gd name="connsiteY2" fmla="*/ 456511 h 456511"/>
                <a:gd name="connsiteX3" fmla="*/ 900112 w 2182016"/>
                <a:gd name="connsiteY3" fmla="*/ 456112 h 456511"/>
                <a:gd name="connsiteX4" fmla="*/ 0 w 2182016"/>
                <a:gd name="connsiteY4" fmla="*/ 456511 h 456511"/>
                <a:gd name="connsiteX5" fmla="*/ 107156 w 2182016"/>
                <a:gd name="connsiteY5" fmla="*/ 0 h 45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2016" h="456511">
                  <a:moveTo>
                    <a:pt x="107156" y="0"/>
                  </a:moveTo>
                  <a:lnTo>
                    <a:pt x="2182016" y="0"/>
                  </a:lnTo>
                  <a:lnTo>
                    <a:pt x="2084385" y="456511"/>
                  </a:lnTo>
                  <a:lnTo>
                    <a:pt x="900112" y="456112"/>
                  </a:lnTo>
                  <a:lnTo>
                    <a:pt x="0" y="456511"/>
                  </a:lnTo>
                  <a:lnTo>
                    <a:pt x="107156" y="0"/>
                  </a:lnTo>
                  <a:close/>
                </a:path>
              </a:pathLst>
            </a:custGeom>
            <a:solidFill>
              <a:srgbClr val="0366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"/>
            </a:p>
          </p:txBody>
        </p:sp>
        <p:sp>
          <p:nvSpPr>
            <p:cNvPr id="384" name="Text 9">
              <a:extLst>
                <a:ext uri="{FF2B5EF4-FFF2-40B4-BE49-F238E27FC236}">
                  <a16:creationId xmlns:a16="http://schemas.microsoft.com/office/drawing/2014/main" id="{180FF23D-FCE1-EA62-F6A4-E6CAD746213E}"/>
                </a:ext>
              </a:extLst>
            </p:cNvPr>
            <p:cNvSpPr/>
            <p:nvPr/>
          </p:nvSpPr>
          <p:spPr>
            <a:xfrm>
              <a:off x="3699319" y="895458"/>
              <a:ext cx="1130482" cy="194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200" kern="0" cap="all" spc="-20">
                  <a:solidFill>
                    <a:srgbClr val="FFFFFF">
                      <a:alpha val="100000"/>
                    </a:srgbClr>
                  </a:solidFill>
                  <a:latin typeface="Montserrat SemiBold" pitchFamily="34" charset="0"/>
                  <a:ea typeface="Montserrat SemiBold" pitchFamily="34" charset="-122"/>
                  <a:cs typeface="Montserrat SemiBold" pitchFamily="34" charset="-120"/>
                </a:rPr>
                <a:t>Automobile</a:t>
              </a:r>
              <a:endParaRPr lang="en-US" sz="1200" cap="all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C11A3887-DB57-C7BC-19D6-CA65E6D1A9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38814" t="12158" b="47043"/>
          <a:stretch/>
        </p:blipFill>
        <p:spPr>
          <a:xfrm rot="10800000">
            <a:off x="3711713" y="7960787"/>
            <a:ext cx="2564930" cy="14402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8FF541-D014-460C-2091-5D79B49B9D9F}"/>
              </a:ext>
            </a:extLst>
          </p:cNvPr>
          <p:cNvPicPr>
            <a:picLocks noChangeAspect="1"/>
          </p:cNvPicPr>
          <p:nvPr/>
        </p:nvPicPr>
        <p:blipFill rotWithShape="1">
          <a:blip r:embed="rId102"/>
          <a:srcRect b="15121"/>
          <a:stretch/>
        </p:blipFill>
        <p:spPr>
          <a:xfrm>
            <a:off x="11280371" y="6413581"/>
            <a:ext cx="764578" cy="3268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BC269C-4F53-E82F-6882-6D5191A82F31}"/>
              </a:ext>
            </a:extLst>
          </p:cNvPr>
          <p:cNvSpPr/>
          <p:nvPr/>
        </p:nvSpPr>
        <p:spPr>
          <a:xfrm>
            <a:off x="0" y="136151"/>
            <a:ext cx="12350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E" sz="2800">
                <a:solidFill>
                  <a:srgbClr val="162143"/>
                </a:solidFill>
                <a:latin typeface="Montserrat ExtraBold" panose="00000900000000000000" pitchFamily="2" charset="0"/>
                <a:cs typeface="Poppins"/>
              </a:rPr>
              <a:t>Our Distinguished </a:t>
            </a:r>
            <a:r>
              <a:rPr lang="en-AE" sz="2800">
                <a:solidFill>
                  <a:srgbClr val="114A8A"/>
                </a:solidFill>
                <a:latin typeface="Montserrat ExtraBold" panose="00000900000000000000" pitchFamily="2" charset="0"/>
                <a:cs typeface="Poppins"/>
              </a:rPr>
              <a:t>Global Clients</a:t>
            </a:r>
          </a:p>
        </p:txBody>
      </p:sp>
      <p:sp>
        <p:nvSpPr>
          <p:cNvPr id="385" name="Footer Placeholder 2">
            <a:extLst>
              <a:ext uri="{FF2B5EF4-FFF2-40B4-BE49-F238E27FC236}">
                <a16:creationId xmlns:a16="http://schemas.microsoft.com/office/drawing/2014/main" id="{90CF7480-A165-FEE8-AECF-BAE32F1CCA29}"/>
              </a:ext>
            </a:extLst>
          </p:cNvPr>
          <p:cNvSpPr txBox="1">
            <a:spLocks/>
          </p:cNvSpPr>
          <p:nvPr/>
        </p:nvSpPr>
        <p:spPr>
          <a:xfrm>
            <a:off x="3704167" y="6492875"/>
            <a:ext cx="4783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Montserrat" pitchFamily="2" charset="77"/>
              </a:rPr>
              <a:t>© 2025 IDC Technologies. All rights reserved - Confidential</a:t>
            </a:r>
            <a:endParaRPr lang="en-AE">
              <a:latin typeface="Montserrat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61BC67-2F29-07BC-8842-E1CF8EDB3044}"/>
              </a:ext>
            </a:extLst>
          </p:cNvPr>
          <p:cNvGrpSpPr/>
          <p:nvPr/>
        </p:nvGrpSpPr>
        <p:grpSpPr>
          <a:xfrm>
            <a:off x="945920" y="759247"/>
            <a:ext cx="2182016" cy="456511"/>
            <a:chOff x="5422243" y="759247"/>
            <a:chExt cx="2182016" cy="456511"/>
          </a:xfrm>
        </p:grpSpPr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ABB27048-BB8F-5D62-2A7A-875D72DBE6DF}"/>
                </a:ext>
              </a:extLst>
            </p:cNvPr>
            <p:cNvSpPr/>
            <p:nvPr/>
          </p:nvSpPr>
          <p:spPr>
            <a:xfrm>
              <a:off x="5422243" y="759247"/>
              <a:ext cx="2182016" cy="456511"/>
            </a:xfrm>
            <a:custGeom>
              <a:avLst/>
              <a:gdLst>
                <a:gd name="connsiteX0" fmla="*/ 0 w 2074860"/>
                <a:gd name="connsiteY0" fmla="*/ 0 h 454130"/>
                <a:gd name="connsiteX1" fmla="*/ 2074860 w 2074860"/>
                <a:gd name="connsiteY1" fmla="*/ 0 h 454130"/>
                <a:gd name="connsiteX2" fmla="*/ 2074860 w 2074860"/>
                <a:gd name="connsiteY2" fmla="*/ 454130 h 454130"/>
                <a:gd name="connsiteX3" fmla="*/ 0 w 2074860"/>
                <a:gd name="connsiteY3" fmla="*/ 454130 h 454130"/>
                <a:gd name="connsiteX4" fmla="*/ 0 w 2074860"/>
                <a:gd name="connsiteY4" fmla="*/ 0 h 454130"/>
                <a:gd name="connsiteX0" fmla="*/ 0 w 2074860"/>
                <a:gd name="connsiteY0" fmla="*/ 0 h 456112"/>
                <a:gd name="connsiteX1" fmla="*/ 2074860 w 2074860"/>
                <a:gd name="connsiteY1" fmla="*/ 0 h 456112"/>
                <a:gd name="connsiteX2" fmla="*/ 2074860 w 2074860"/>
                <a:gd name="connsiteY2" fmla="*/ 454130 h 456112"/>
                <a:gd name="connsiteX3" fmla="*/ 792956 w 2074860"/>
                <a:gd name="connsiteY3" fmla="*/ 456112 h 456112"/>
                <a:gd name="connsiteX4" fmla="*/ 0 w 2074860"/>
                <a:gd name="connsiteY4" fmla="*/ 454130 h 456112"/>
                <a:gd name="connsiteX5" fmla="*/ 0 w 2074860"/>
                <a:gd name="connsiteY5" fmla="*/ 0 h 456112"/>
                <a:gd name="connsiteX0" fmla="*/ 104775 w 2179635"/>
                <a:gd name="connsiteY0" fmla="*/ 0 h 456112"/>
                <a:gd name="connsiteX1" fmla="*/ 2179635 w 2179635"/>
                <a:gd name="connsiteY1" fmla="*/ 0 h 456112"/>
                <a:gd name="connsiteX2" fmla="*/ 2179635 w 2179635"/>
                <a:gd name="connsiteY2" fmla="*/ 454130 h 456112"/>
                <a:gd name="connsiteX3" fmla="*/ 897731 w 2179635"/>
                <a:gd name="connsiteY3" fmla="*/ 456112 h 456112"/>
                <a:gd name="connsiteX4" fmla="*/ 0 w 2179635"/>
                <a:gd name="connsiteY4" fmla="*/ 451748 h 456112"/>
                <a:gd name="connsiteX5" fmla="*/ 104775 w 2179635"/>
                <a:gd name="connsiteY5" fmla="*/ 0 h 456112"/>
                <a:gd name="connsiteX0" fmla="*/ 104775 w 2179635"/>
                <a:gd name="connsiteY0" fmla="*/ 0 h 456511"/>
                <a:gd name="connsiteX1" fmla="*/ 2179635 w 2179635"/>
                <a:gd name="connsiteY1" fmla="*/ 0 h 456511"/>
                <a:gd name="connsiteX2" fmla="*/ 2082004 w 2179635"/>
                <a:gd name="connsiteY2" fmla="*/ 456511 h 456511"/>
                <a:gd name="connsiteX3" fmla="*/ 897731 w 2179635"/>
                <a:gd name="connsiteY3" fmla="*/ 456112 h 456511"/>
                <a:gd name="connsiteX4" fmla="*/ 0 w 2179635"/>
                <a:gd name="connsiteY4" fmla="*/ 451748 h 456511"/>
                <a:gd name="connsiteX5" fmla="*/ 104775 w 2179635"/>
                <a:gd name="connsiteY5" fmla="*/ 0 h 456511"/>
                <a:gd name="connsiteX0" fmla="*/ 107156 w 2182016"/>
                <a:gd name="connsiteY0" fmla="*/ 0 h 456511"/>
                <a:gd name="connsiteX1" fmla="*/ 2182016 w 2182016"/>
                <a:gd name="connsiteY1" fmla="*/ 0 h 456511"/>
                <a:gd name="connsiteX2" fmla="*/ 2084385 w 2182016"/>
                <a:gd name="connsiteY2" fmla="*/ 456511 h 456511"/>
                <a:gd name="connsiteX3" fmla="*/ 900112 w 2182016"/>
                <a:gd name="connsiteY3" fmla="*/ 456112 h 456511"/>
                <a:gd name="connsiteX4" fmla="*/ 0 w 2182016"/>
                <a:gd name="connsiteY4" fmla="*/ 456511 h 456511"/>
                <a:gd name="connsiteX5" fmla="*/ 107156 w 2182016"/>
                <a:gd name="connsiteY5" fmla="*/ 0 h 45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2016" h="456511">
                  <a:moveTo>
                    <a:pt x="107156" y="0"/>
                  </a:moveTo>
                  <a:lnTo>
                    <a:pt x="2182016" y="0"/>
                  </a:lnTo>
                  <a:lnTo>
                    <a:pt x="2084385" y="456511"/>
                  </a:lnTo>
                  <a:lnTo>
                    <a:pt x="900112" y="456112"/>
                  </a:lnTo>
                  <a:lnTo>
                    <a:pt x="0" y="456511"/>
                  </a:lnTo>
                  <a:lnTo>
                    <a:pt x="107156" y="0"/>
                  </a:lnTo>
                  <a:close/>
                </a:path>
              </a:pathLst>
            </a:custGeom>
            <a:solidFill>
              <a:srgbClr val="2128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"/>
            </a:p>
          </p:txBody>
        </p:sp>
        <p:sp>
          <p:nvSpPr>
            <p:cNvPr id="20" name="Text 2">
              <a:extLst>
                <a:ext uri="{FF2B5EF4-FFF2-40B4-BE49-F238E27FC236}">
                  <a16:creationId xmlns:a16="http://schemas.microsoft.com/office/drawing/2014/main" id="{A87A4664-80A4-2576-E500-179BF11FD73B}"/>
                </a:ext>
              </a:extLst>
            </p:cNvPr>
            <p:cNvSpPr/>
            <p:nvPr/>
          </p:nvSpPr>
          <p:spPr>
            <a:xfrm>
              <a:off x="5611057" y="813958"/>
              <a:ext cx="1804388" cy="3470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200" kern="0" cap="all" spc="-20">
                  <a:solidFill>
                    <a:srgbClr val="FFFFFF">
                      <a:alpha val="100000"/>
                    </a:srgbClr>
                  </a:solidFill>
                  <a:latin typeface="Montserrat SemiBold" pitchFamily="34" charset="0"/>
                  <a:ea typeface="Montserrat SemiBold" pitchFamily="34" charset="-122"/>
                  <a:cs typeface="Montserrat SemiBold" pitchFamily="34" charset="-120"/>
                </a:rPr>
                <a:t>BSFI</a:t>
              </a:r>
              <a:endParaRPr lang="en-US" sz="1200" cap="all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4F3EE4-10F4-7C45-2912-A122AACDCACB}"/>
              </a:ext>
            </a:extLst>
          </p:cNvPr>
          <p:cNvGrpSpPr/>
          <p:nvPr/>
        </p:nvGrpSpPr>
        <p:grpSpPr>
          <a:xfrm>
            <a:off x="354159" y="5659550"/>
            <a:ext cx="1168394" cy="237042"/>
            <a:chOff x="345015" y="5697770"/>
            <a:chExt cx="1168394" cy="237042"/>
          </a:xfrm>
        </p:grpSpPr>
        <p:pic>
          <p:nvPicPr>
            <p:cNvPr id="28" name="Image 9" descr=" ">
              <a:extLst>
                <a:ext uri="{FF2B5EF4-FFF2-40B4-BE49-F238E27FC236}">
                  <a16:creationId xmlns:a16="http://schemas.microsoft.com/office/drawing/2014/main" id="{70149579-8BCA-947A-6F48-9A643E681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p:blipFill>
          <p:spPr>
            <a:xfrm>
              <a:off x="345015" y="5697770"/>
              <a:ext cx="118533" cy="170329"/>
            </a:xfrm>
            <a:prstGeom prst="rect">
              <a:avLst/>
            </a:prstGeom>
          </p:spPr>
        </p:pic>
        <p:pic>
          <p:nvPicPr>
            <p:cNvPr id="29" name="Image 10" descr=" ">
              <a:extLst>
                <a:ext uri="{FF2B5EF4-FFF2-40B4-BE49-F238E27FC236}">
                  <a16:creationId xmlns:a16="http://schemas.microsoft.com/office/drawing/2014/main" id="{AD2B1804-7518-BA07-A166-E7EEEA650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p:blipFill>
          <p:spPr>
            <a:xfrm>
              <a:off x="458550" y="5841677"/>
              <a:ext cx="27097" cy="26590"/>
            </a:xfrm>
            <a:prstGeom prst="rect">
              <a:avLst/>
            </a:prstGeom>
          </p:spPr>
        </p:pic>
        <p:pic>
          <p:nvPicPr>
            <p:cNvPr id="30" name="Image 11" descr=" ">
              <a:extLst>
                <a:ext uri="{FF2B5EF4-FFF2-40B4-BE49-F238E27FC236}">
                  <a16:creationId xmlns:a16="http://schemas.microsoft.com/office/drawing/2014/main" id="{F8067949-CA77-9E8D-5DF9-B557455B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p:blipFill>
          <p:spPr>
            <a:xfrm>
              <a:off x="610952" y="5841683"/>
              <a:ext cx="27520" cy="26590"/>
            </a:xfrm>
            <a:prstGeom prst="rect">
              <a:avLst/>
            </a:prstGeom>
          </p:spPr>
        </p:pic>
        <p:pic>
          <p:nvPicPr>
            <p:cNvPr id="31" name="Image 12" descr=" ">
              <a:extLst>
                <a:ext uri="{FF2B5EF4-FFF2-40B4-BE49-F238E27FC236}">
                  <a16:creationId xmlns:a16="http://schemas.microsoft.com/office/drawing/2014/main" id="{93113A50-23DC-ADC8-C787-6F0894F59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p:blipFill>
          <p:spPr>
            <a:xfrm>
              <a:off x="505881" y="5697771"/>
              <a:ext cx="132502" cy="166264"/>
            </a:xfrm>
            <a:prstGeom prst="rect">
              <a:avLst/>
            </a:prstGeom>
          </p:spPr>
        </p:pic>
        <p:pic>
          <p:nvPicPr>
            <p:cNvPr id="32" name="Image 13" descr=" ">
              <a:extLst>
                <a:ext uri="{FF2B5EF4-FFF2-40B4-BE49-F238E27FC236}">
                  <a16:creationId xmlns:a16="http://schemas.microsoft.com/office/drawing/2014/main" id="{FC69AA6A-9EEC-9904-E795-52B218C72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>
              <a:extLs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tretch>
              <a:fillRect/>
            </a:stretch>
          </p:blipFill>
          <p:spPr>
            <a:xfrm>
              <a:off x="671403" y="5698194"/>
              <a:ext cx="201252" cy="165841"/>
            </a:xfrm>
            <a:prstGeom prst="rect">
              <a:avLst/>
            </a:prstGeom>
          </p:spPr>
        </p:pic>
        <p:pic>
          <p:nvPicPr>
            <p:cNvPr id="33" name="Image 14" descr=" ">
              <a:extLst>
                <a:ext uri="{FF2B5EF4-FFF2-40B4-BE49-F238E27FC236}">
                  <a16:creationId xmlns:a16="http://schemas.microsoft.com/office/drawing/2014/main" id="{09D8E853-3825-2007-BD2D-C4288E49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>
              <a:extLs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tretch>
              <a:fillRect/>
            </a:stretch>
          </p:blipFill>
          <p:spPr>
            <a:xfrm>
              <a:off x="884085" y="5742216"/>
              <a:ext cx="113622" cy="126559"/>
            </a:xfrm>
            <a:prstGeom prst="rect">
              <a:avLst/>
            </a:prstGeom>
          </p:spPr>
        </p:pic>
        <p:pic>
          <p:nvPicPr>
            <p:cNvPr id="34" name="Image 15" descr=" ">
              <a:extLst>
                <a:ext uri="{FF2B5EF4-FFF2-40B4-BE49-F238E27FC236}">
                  <a16:creationId xmlns:a16="http://schemas.microsoft.com/office/drawing/2014/main" id="{E78B1E1B-D9AB-D7BA-758E-CD0A0C0A3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p:blipFill>
          <p:spPr>
            <a:xfrm>
              <a:off x="1009561" y="5743993"/>
              <a:ext cx="103912" cy="120209"/>
            </a:xfrm>
            <a:prstGeom prst="rect">
              <a:avLst/>
            </a:prstGeom>
          </p:spPr>
        </p:pic>
        <p:pic>
          <p:nvPicPr>
            <p:cNvPr id="35" name="Image 16" descr=" ">
              <a:extLst>
                <a:ext uri="{FF2B5EF4-FFF2-40B4-BE49-F238E27FC236}">
                  <a16:creationId xmlns:a16="http://schemas.microsoft.com/office/drawing/2014/main" id="{8577D186-F17A-3BBF-D0C9-65F1680D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>
              <a:extLst>
                <a:ext uri="{96DAC541-7B7A-43D3-8B79-37D633B846F1}">
                  <asvg:svgBlip xmlns:asvg="http://schemas.microsoft.com/office/drawing/2016/SVG/main" r:embed="rId118"/>
                </a:ext>
              </a:extLst>
            </a:blip>
            <a:stretch>
              <a:fillRect/>
            </a:stretch>
          </p:blipFill>
          <p:spPr>
            <a:xfrm>
              <a:off x="1253664" y="5741875"/>
              <a:ext cx="121485" cy="125220"/>
            </a:xfrm>
            <a:prstGeom prst="rect">
              <a:avLst/>
            </a:prstGeom>
          </p:spPr>
        </p:pic>
        <p:pic>
          <p:nvPicPr>
            <p:cNvPr id="36" name="Image 17" descr=" ">
              <a:extLst>
                <a:ext uri="{FF2B5EF4-FFF2-40B4-BE49-F238E27FC236}">
                  <a16:creationId xmlns:a16="http://schemas.microsoft.com/office/drawing/2014/main" id="{13386827-5E27-2463-24C7-F2497D78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p:blipFill>
          <p:spPr>
            <a:xfrm>
              <a:off x="1379382" y="5743643"/>
              <a:ext cx="134027" cy="120392"/>
            </a:xfrm>
            <a:prstGeom prst="rect">
              <a:avLst/>
            </a:prstGeom>
          </p:spPr>
        </p:pic>
        <p:pic>
          <p:nvPicPr>
            <p:cNvPr id="37" name="Image 18" descr=" ">
              <a:extLst>
                <a:ext uri="{FF2B5EF4-FFF2-40B4-BE49-F238E27FC236}">
                  <a16:creationId xmlns:a16="http://schemas.microsoft.com/office/drawing/2014/main" id="{0DF06B3B-9EAD-51EF-9050-48C6BBD05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p:blipFill>
          <p:spPr>
            <a:xfrm>
              <a:off x="1121197" y="5737095"/>
              <a:ext cx="125895" cy="19771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9C09CE-B35B-6546-1701-77FE630831C9}"/>
              </a:ext>
            </a:extLst>
          </p:cNvPr>
          <p:cNvGrpSpPr/>
          <p:nvPr/>
        </p:nvGrpSpPr>
        <p:grpSpPr>
          <a:xfrm>
            <a:off x="7663096" y="759247"/>
            <a:ext cx="2182016" cy="456511"/>
            <a:chOff x="5422243" y="759247"/>
            <a:chExt cx="2182016" cy="456511"/>
          </a:xfrm>
          <a:solidFill>
            <a:srgbClr val="0366AD"/>
          </a:solidFill>
        </p:grpSpPr>
        <p:sp>
          <p:nvSpPr>
            <p:cNvPr id="39" name="Rectangle 8">
              <a:extLst>
                <a:ext uri="{FF2B5EF4-FFF2-40B4-BE49-F238E27FC236}">
                  <a16:creationId xmlns:a16="http://schemas.microsoft.com/office/drawing/2014/main" id="{FED5D540-AFD4-DA25-A4E0-3F354BB6591B}"/>
                </a:ext>
              </a:extLst>
            </p:cNvPr>
            <p:cNvSpPr/>
            <p:nvPr/>
          </p:nvSpPr>
          <p:spPr>
            <a:xfrm>
              <a:off x="5422243" y="759247"/>
              <a:ext cx="2182016" cy="456511"/>
            </a:xfrm>
            <a:custGeom>
              <a:avLst/>
              <a:gdLst>
                <a:gd name="connsiteX0" fmla="*/ 0 w 2074860"/>
                <a:gd name="connsiteY0" fmla="*/ 0 h 454130"/>
                <a:gd name="connsiteX1" fmla="*/ 2074860 w 2074860"/>
                <a:gd name="connsiteY1" fmla="*/ 0 h 454130"/>
                <a:gd name="connsiteX2" fmla="*/ 2074860 w 2074860"/>
                <a:gd name="connsiteY2" fmla="*/ 454130 h 454130"/>
                <a:gd name="connsiteX3" fmla="*/ 0 w 2074860"/>
                <a:gd name="connsiteY3" fmla="*/ 454130 h 454130"/>
                <a:gd name="connsiteX4" fmla="*/ 0 w 2074860"/>
                <a:gd name="connsiteY4" fmla="*/ 0 h 454130"/>
                <a:gd name="connsiteX0" fmla="*/ 0 w 2074860"/>
                <a:gd name="connsiteY0" fmla="*/ 0 h 456112"/>
                <a:gd name="connsiteX1" fmla="*/ 2074860 w 2074860"/>
                <a:gd name="connsiteY1" fmla="*/ 0 h 456112"/>
                <a:gd name="connsiteX2" fmla="*/ 2074860 w 2074860"/>
                <a:gd name="connsiteY2" fmla="*/ 454130 h 456112"/>
                <a:gd name="connsiteX3" fmla="*/ 792956 w 2074860"/>
                <a:gd name="connsiteY3" fmla="*/ 456112 h 456112"/>
                <a:gd name="connsiteX4" fmla="*/ 0 w 2074860"/>
                <a:gd name="connsiteY4" fmla="*/ 454130 h 456112"/>
                <a:gd name="connsiteX5" fmla="*/ 0 w 2074860"/>
                <a:gd name="connsiteY5" fmla="*/ 0 h 456112"/>
                <a:gd name="connsiteX0" fmla="*/ 104775 w 2179635"/>
                <a:gd name="connsiteY0" fmla="*/ 0 h 456112"/>
                <a:gd name="connsiteX1" fmla="*/ 2179635 w 2179635"/>
                <a:gd name="connsiteY1" fmla="*/ 0 h 456112"/>
                <a:gd name="connsiteX2" fmla="*/ 2179635 w 2179635"/>
                <a:gd name="connsiteY2" fmla="*/ 454130 h 456112"/>
                <a:gd name="connsiteX3" fmla="*/ 897731 w 2179635"/>
                <a:gd name="connsiteY3" fmla="*/ 456112 h 456112"/>
                <a:gd name="connsiteX4" fmla="*/ 0 w 2179635"/>
                <a:gd name="connsiteY4" fmla="*/ 451748 h 456112"/>
                <a:gd name="connsiteX5" fmla="*/ 104775 w 2179635"/>
                <a:gd name="connsiteY5" fmla="*/ 0 h 456112"/>
                <a:gd name="connsiteX0" fmla="*/ 104775 w 2179635"/>
                <a:gd name="connsiteY0" fmla="*/ 0 h 456511"/>
                <a:gd name="connsiteX1" fmla="*/ 2179635 w 2179635"/>
                <a:gd name="connsiteY1" fmla="*/ 0 h 456511"/>
                <a:gd name="connsiteX2" fmla="*/ 2082004 w 2179635"/>
                <a:gd name="connsiteY2" fmla="*/ 456511 h 456511"/>
                <a:gd name="connsiteX3" fmla="*/ 897731 w 2179635"/>
                <a:gd name="connsiteY3" fmla="*/ 456112 h 456511"/>
                <a:gd name="connsiteX4" fmla="*/ 0 w 2179635"/>
                <a:gd name="connsiteY4" fmla="*/ 451748 h 456511"/>
                <a:gd name="connsiteX5" fmla="*/ 104775 w 2179635"/>
                <a:gd name="connsiteY5" fmla="*/ 0 h 456511"/>
                <a:gd name="connsiteX0" fmla="*/ 107156 w 2182016"/>
                <a:gd name="connsiteY0" fmla="*/ 0 h 456511"/>
                <a:gd name="connsiteX1" fmla="*/ 2182016 w 2182016"/>
                <a:gd name="connsiteY1" fmla="*/ 0 h 456511"/>
                <a:gd name="connsiteX2" fmla="*/ 2084385 w 2182016"/>
                <a:gd name="connsiteY2" fmla="*/ 456511 h 456511"/>
                <a:gd name="connsiteX3" fmla="*/ 900112 w 2182016"/>
                <a:gd name="connsiteY3" fmla="*/ 456112 h 456511"/>
                <a:gd name="connsiteX4" fmla="*/ 0 w 2182016"/>
                <a:gd name="connsiteY4" fmla="*/ 456511 h 456511"/>
                <a:gd name="connsiteX5" fmla="*/ 107156 w 2182016"/>
                <a:gd name="connsiteY5" fmla="*/ 0 h 45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2016" h="456511">
                  <a:moveTo>
                    <a:pt x="107156" y="0"/>
                  </a:moveTo>
                  <a:lnTo>
                    <a:pt x="2182016" y="0"/>
                  </a:lnTo>
                  <a:lnTo>
                    <a:pt x="2084385" y="456511"/>
                  </a:lnTo>
                  <a:lnTo>
                    <a:pt x="900112" y="456112"/>
                  </a:lnTo>
                  <a:lnTo>
                    <a:pt x="0" y="456511"/>
                  </a:lnTo>
                  <a:lnTo>
                    <a:pt x="10715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"/>
            </a:p>
          </p:txBody>
        </p:sp>
        <p:sp>
          <p:nvSpPr>
            <p:cNvPr id="40" name="Text 2">
              <a:extLst>
                <a:ext uri="{FF2B5EF4-FFF2-40B4-BE49-F238E27FC236}">
                  <a16:creationId xmlns:a16="http://schemas.microsoft.com/office/drawing/2014/main" id="{01CB8C64-EEA7-68E3-6151-AC6AF7D208B2}"/>
                </a:ext>
              </a:extLst>
            </p:cNvPr>
            <p:cNvSpPr/>
            <p:nvPr/>
          </p:nvSpPr>
          <p:spPr>
            <a:xfrm>
              <a:off x="5478361" y="804814"/>
              <a:ext cx="2069780" cy="3470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200" kern="0" cap="all" spc="-20">
                  <a:solidFill>
                    <a:srgbClr val="FFFFFF">
                      <a:alpha val="100000"/>
                    </a:srgbClr>
                  </a:solidFill>
                  <a:latin typeface="Montserrat SemiBold" panose="00000700000000000000" pitchFamily="2" charset="0"/>
                  <a:ea typeface="Montserrat SemiBold" pitchFamily="34" charset="-122"/>
                  <a:cs typeface="Montserrat SemiBold" pitchFamily="34" charset="-120"/>
                </a:rPr>
                <a:t>Retail, Consumer </a:t>
              </a:r>
            </a:p>
            <a:p>
              <a:pPr algn="ctr">
                <a:lnSpc>
                  <a:spcPct val="110000"/>
                </a:lnSpc>
              </a:pPr>
              <a:r>
                <a:rPr lang="en-US" sz="1200" kern="0" cap="all" spc="-20">
                  <a:solidFill>
                    <a:srgbClr val="FFFFFF">
                      <a:alpha val="100000"/>
                    </a:srgbClr>
                  </a:solidFill>
                  <a:latin typeface="Montserrat SemiBold" panose="00000700000000000000" pitchFamily="2" charset="0"/>
                  <a:ea typeface="Montserrat SemiBold" pitchFamily="34" charset="-122"/>
                  <a:cs typeface="Montserrat SemiBold" pitchFamily="34" charset="-120"/>
                </a:rPr>
                <a:t>Good &amp; Distribution</a:t>
              </a:r>
              <a:endParaRPr lang="en-US" sz="1200" cap="all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336115-E79F-8CF5-F3D0-439E43D0C9EC}"/>
              </a:ext>
            </a:extLst>
          </p:cNvPr>
          <p:cNvGrpSpPr/>
          <p:nvPr/>
        </p:nvGrpSpPr>
        <p:grpSpPr>
          <a:xfrm>
            <a:off x="9922345" y="759247"/>
            <a:ext cx="2182016" cy="456511"/>
            <a:chOff x="5422243" y="759247"/>
            <a:chExt cx="2182016" cy="456511"/>
          </a:xfrm>
        </p:grpSpPr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E0FFD7FD-BD94-F617-FC3B-1C2C747609F4}"/>
                </a:ext>
              </a:extLst>
            </p:cNvPr>
            <p:cNvSpPr/>
            <p:nvPr/>
          </p:nvSpPr>
          <p:spPr>
            <a:xfrm>
              <a:off x="5422243" y="759247"/>
              <a:ext cx="2182016" cy="456511"/>
            </a:xfrm>
            <a:custGeom>
              <a:avLst/>
              <a:gdLst>
                <a:gd name="connsiteX0" fmla="*/ 0 w 2074860"/>
                <a:gd name="connsiteY0" fmla="*/ 0 h 454130"/>
                <a:gd name="connsiteX1" fmla="*/ 2074860 w 2074860"/>
                <a:gd name="connsiteY1" fmla="*/ 0 h 454130"/>
                <a:gd name="connsiteX2" fmla="*/ 2074860 w 2074860"/>
                <a:gd name="connsiteY2" fmla="*/ 454130 h 454130"/>
                <a:gd name="connsiteX3" fmla="*/ 0 w 2074860"/>
                <a:gd name="connsiteY3" fmla="*/ 454130 h 454130"/>
                <a:gd name="connsiteX4" fmla="*/ 0 w 2074860"/>
                <a:gd name="connsiteY4" fmla="*/ 0 h 454130"/>
                <a:gd name="connsiteX0" fmla="*/ 0 w 2074860"/>
                <a:gd name="connsiteY0" fmla="*/ 0 h 456112"/>
                <a:gd name="connsiteX1" fmla="*/ 2074860 w 2074860"/>
                <a:gd name="connsiteY1" fmla="*/ 0 h 456112"/>
                <a:gd name="connsiteX2" fmla="*/ 2074860 w 2074860"/>
                <a:gd name="connsiteY2" fmla="*/ 454130 h 456112"/>
                <a:gd name="connsiteX3" fmla="*/ 792956 w 2074860"/>
                <a:gd name="connsiteY3" fmla="*/ 456112 h 456112"/>
                <a:gd name="connsiteX4" fmla="*/ 0 w 2074860"/>
                <a:gd name="connsiteY4" fmla="*/ 454130 h 456112"/>
                <a:gd name="connsiteX5" fmla="*/ 0 w 2074860"/>
                <a:gd name="connsiteY5" fmla="*/ 0 h 456112"/>
                <a:gd name="connsiteX0" fmla="*/ 104775 w 2179635"/>
                <a:gd name="connsiteY0" fmla="*/ 0 h 456112"/>
                <a:gd name="connsiteX1" fmla="*/ 2179635 w 2179635"/>
                <a:gd name="connsiteY1" fmla="*/ 0 h 456112"/>
                <a:gd name="connsiteX2" fmla="*/ 2179635 w 2179635"/>
                <a:gd name="connsiteY2" fmla="*/ 454130 h 456112"/>
                <a:gd name="connsiteX3" fmla="*/ 897731 w 2179635"/>
                <a:gd name="connsiteY3" fmla="*/ 456112 h 456112"/>
                <a:gd name="connsiteX4" fmla="*/ 0 w 2179635"/>
                <a:gd name="connsiteY4" fmla="*/ 451748 h 456112"/>
                <a:gd name="connsiteX5" fmla="*/ 104775 w 2179635"/>
                <a:gd name="connsiteY5" fmla="*/ 0 h 456112"/>
                <a:gd name="connsiteX0" fmla="*/ 104775 w 2179635"/>
                <a:gd name="connsiteY0" fmla="*/ 0 h 456511"/>
                <a:gd name="connsiteX1" fmla="*/ 2179635 w 2179635"/>
                <a:gd name="connsiteY1" fmla="*/ 0 h 456511"/>
                <a:gd name="connsiteX2" fmla="*/ 2082004 w 2179635"/>
                <a:gd name="connsiteY2" fmla="*/ 456511 h 456511"/>
                <a:gd name="connsiteX3" fmla="*/ 897731 w 2179635"/>
                <a:gd name="connsiteY3" fmla="*/ 456112 h 456511"/>
                <a:gd name="connsiteX4" fmla="*/ 0 w 2179635"/>
                <a:gd name="connsiteY4" fmla="*/ 451748 h 456511"/>
                <a:gd name="connsiteX5" fmla="*/ 104775 w 2179635"/>
                <a:gd name="connsiteY5" fmla="*/ 0 h 456511"/>
                <a:gd name="connsiteX0" fmla="*/ 107156 w 2182016"/>
                <a:gd name="connsiteY0" fmla="*/ 0 h 456511"/>
                <a:gd name="connsiteX1" fmla="*/ 2182016 w 2182016"/>
                <a:gd name="connsiteY1" fmla="*/ 0 h 456511"/>
                <a:gd name="connsiteX2" fmla="*/ 2084385 w 2182016"/>
                <a:gd name="connsiteY2" fmla="*/ 456511 h 456511"/>
                <a:gd name="connsiteX3" fmla="*/ 900112 w 2182016"/>
                <a:gd name="connsiteY3" fmla="*/ 456112 h 456511"/>
                <a:gd name="connsiteX4" fmla="*/ 0 w 2182016"/>
                <a:gd name="connsiteY4" fmla="*/ 456511 h 456511"/>
                <a:gd name="connsiteX5" fmla="*/ 107156 w 2182016"/>
                <a:gd name="connsiteY5" fmla="*/ 0 h 45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2016" h="456511">
                  <a:moveTo>
                    <a:pt x="107156" y="0"/>
                  </a:moveTo>
                  <a:lnTo>
                    <a:pt x="2182016" y="0"/>
                  </a:lnTo>
                  <a:lnTo>
                    <a:pt x="2084385" y="456511"/>
                  </a:lnTo>
                  <a:lnTo>
                    <a:pt x="900112" y="456112"/>
                  </a:lnTo>
                  <a:lnTo>
                    <a:pt x="0" y="456511"/>
                  </a:lnTo>
                  <a:lnTo>
                    <a:pt x="107156" y="0"/>
                  </a:lnTo>
                  <a:close/>
                </a:path>
              </a:pathLst>
            </a:custGeom>
            <a:solidFill>
              <a:srgbClr val="21285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"/>
            </a:p>
          </p:txBody>
        </p:sp>
        <p:sp>
          <p:nvSpPr>
            <p:cNvPr id="44" name="Text 2">
              <a:extLst>
                <a:ext uri="{FF2B5EF4-FFF2-40B4-BE49-F238E27FC236}">
                  <a16:creationId xmlns:a16="http://schemas.microsoft.com/office/drawing/2014/main" id="{D5E23D75-0DE9-DDE8-342E-C360FAAE0A1D}"/>
                </a:ext>
              </a:extLst>
            </p:cNvPr>
            <p:cNvSpPr/>
            <p:nvPr/>
          </p:nvSpPr>
          <p:spPr>
            <a:xfrm>
              <a:off x="5478361" y="804814"/>
              <a:ext cx="2069780" cy="3470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200" kern="0" cap="all" spc="-20">
                  <a:solidFill>
                    <a:srgbClr val="FFFFFF">
                      <a:alpha val="100000"/>
                    </a:srgbClr>
                  </a:solidFill>
                  <a:latin typeface="Montserrat SemiBold" panose="00000700000000000000" pitchFamily="2" charset="0"/>
                  <a:ea typeface="Montserrat SemiBold" pitchFamily="34" charset="-122"/>
                  <a:cs typeface="Montserrat SemiBold" pitchFamily="34" charset="-120"/>
                </a:rPr>
                <a:t>Pharma, Health &amp; </a:t>
              </a:r>
            </a:p>
            <a:p>
              <a:pPr algn="ctr">
                <a:lnSpc>
                  <a:spcPct val="110000"/>
                </a:lnSpc>
              </a:pPr>
              <a:r>
                <a:rPr lang="en-US" sz="1200" kern="0" cap="all" spc="-20">
                  <a:solidFill>
                    <a:srgbClr val="FFFFFF">
                      <a:alpha val="100000"/>
                    </a:srgbClr>
                  </a:solidFill>
                  <a:latin typeface="Montserrat SemiBold" panose="00000700000000000000" pitchFamily="2" charset="0"/>
                  <a:ea typeface="Montserrat SemiBold" pitchFamily="34" charset="-122"/>
                  <a:cs typeface="Montserrat SemiBold" pitchFamily="34" charset="-120"/>
                </a:rPr>
                <a:t>Life Science</a:t>
              </a:r>
              <a:endParaRPr lang="en-US" sz="1200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49" name="Image 44" descr=" ">
            <a:extLst>
              <a:ext uri="{FF2B5EF4-FFF2-40B4-BE49-F238E27FC236}">
                <a16:creationId xmlns:a16="http://schemas.microsoft.com/office/drawing/2014/main" id="{BB762D55-21C0-3873-C33E-84A889B5314C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7356018" y="5097419"/>
            <a:ext cx="927902" cy="283492"/>
          </a:xfrm>
          <a:prstGeom prst="rect">
            <a:avLst/>
          </a:prstGeom>
        </p:spPr>
      </p:pic>
      <p:pic>
        <p:nvPicPr>
          <p:cNvPr id="50" name="Image 45">
            <a:extLst>
              <a:ext uri="{FF2B5EF4-FFF2-40B4-BE49-F238E27FC236}">
                <a16:creationId xmlns:a16="http://schemas.microsoft.com/office/drawing/2014/main" id="{85D5B3C3-CD6D-F57A-B0FC-210ED5C0948A}"/>
              </a:ext>
            </a:extLst>
          </p:cNvPr>
          <p:cNvPicPr>
            <a:picLocks noChangeAspect="1"/>
          </p:cNvPicPr>
          <p:nvPr/>
        </p:nvPicPr>
        <p:blipFill>
          <a:blip r:embed="rId125"/>
          <a:srcRect/>
          <a:stretch/>
        </p:blipFill>
        <p:spPr>
          <a:xfrm>
            <a:off x="7278227" y="5549944"/>
            <a:ext cx="793750" cy="317500"/>
          </a:xfrm>
          <a:prstGeom prst="rect">
            <a:avLst/>
          </a:prstGeom>
        </p:spPr>
      </p:pic>
      <p:pic>
        <p:nvPicPr>
          <p:cNvPr id="51" name="Image 46">
            <a:extLst>
              <a:ext uri="{FF2B5EF4-FFF2-40B4-BE49-F238E27FC236}">
                <a16:creationId xmlns:a16="http://schemas.microsoft.com/office/drawing/2014/main" id="{BC96BFA3-D747-3E70-AB88-61B47888CEC9}"/>
              </a:ext>
            </a:extLst>
          </p:cNvPr>
          <p:cNvPicPr>
            <a:picLocks noChangeAspect="1"/>
          </p:cNvPicPr>
          <p:nvPr/>
        </p:nvPicPr>
        <p:blipFill>
          <a:blip r:embed="rId126"/>
          <a:srcRect/>
          <a:stretch/>
        </p:blipFill>
        <p:spPr>
          <a:xfrm>
            <a:off x="7137791" y="6033713"/>
            <a:ext cx="793749" cy="3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26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A39E7C-85C7-F132-1973-B93A305E2F47}"/>
              </a:ext>
            </a:extLst>
          </p:cNvPr>
          <p:cNvSpPr txBox="1"/>
          <p:nvPr/>
        </p:nvSpPr>
        <p:spPr>
          <a:xfrm>
            <a:off x="0" y="124845"/>
            <a:ext cx="12191999" cy="6667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defTabSz="1219170">
              <a:lnSpc>
                <a:spcPct val="100000"/>
              </a:lnSpc>
              <a:spcBef>
                <a:spcPts val="0"/>
              </a:spcBef>
              <a:buNone/>
              <a:defRPr sz="3733" b="1">
                <a:solidFill>
                  <a:schemeClr val="accent6"/>
                </a:solidFill>
                <a:cs typeface="Segoe UI" panose="020B0502040204020203" pitchFamily="34" charset="0"/>
              </a:defRPr>
            </a:lvl1pPr>
          </a:lstStyle>
          <a:p>
            <a:pPr algn="ctr"/>
            <a:r>
              <a:rPr lang="en-AE" sz="2800">
                <a:solidFill>
                  <a:srgbClr val="162143"/>
                </a:solidFill>
                <a:latin typeface="Montserrat ExtraBold" panose="00000900000000000000" pitchFamily="2" charset="0"/>
                <a:cs typeface="Poppins"/>
              </a:rPr>
              <a:t>Our</a:t>
            </a:r>
            <a:r>
              <a:rPr lang="en-AE"/>
              <a:t> </a:t>
            </a:r>
            <a:r>
              <a:rPr lang="en-AE" sz="2800">
                <a:solidFill>
                  <a:srgbClr val="114A8A"/>
                </a:solidFill>
                <a:latin typeface="Montserrat ExtraBold" panose="00000900000000000000" pitchFamily="2" charset="0"/>
                <a:cs typeface="Poppins"/>
              </a:rPr>
              <a:t>Partnerships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8772D2-7876-3155-CC3F-E03BD545C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34" r="37076" b="-1"/>
          <a:stretch/>
        </p:blipFill>
        <p:spPr>
          <a:xfrm>
            <a:off x="10457879" y="0"/>
            <a:ext cx="1734121" cy="20329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73653F-619D-C04B-B5D6-F49AFCFC1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666" y="5609169"/>
            <a:ext cx="1117600" cy="457200"/>
          </a:xfrm>
          <a:prstGeom prst="rect">
            <a:avLst/>
          </a:prstGeom>
        </p:spPr>
      </p:pic>
      <p:pic>
        <p:nvPicPr>
          <p:cNvPr id="2052" name="Picture 4" descr="SAP Logo and symbol, meaning, history, PNG, brand">
            <a:extLst>
              <a:ext uri="{FF2B5EF4-FFF2-40B4-BE49-F238E27FC236}">
                <a16:creationId xmlns:a16="http://schemas.microsoft.com/office/drawing/2014/main" id="{4507B54D-604E-7471-A9A5-65345FC41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543" y="1626202"/>
            <a:ext cx="1424336" cy="8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icrosoft Cloud Logo Download - AI ...">
            <a:extLst>
              <a:ext uri="{FF2B5EF4-FFF2-40B4-BE49-F238E27FC236}">
                <a16:creationId xmlns:a16="http://schemas.microsoft.com/office/drawing/2014/main" id="{CD608DD0-3187-5DE6-DD42-9D145F16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50" y="985178"/>
            <a:ext cx="3873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form spaces, transform businesses ...">
            <a:extLst>
              <a:ext uri="{FF2B5EF4-FFF2-40B4-BE49-F238E27FC236}">
                <a16:creationId xmlns:a16="http://schemas.microsoft.com/office/drawing/2014/main" id="{5CD70184-467E-8F9B-D2B8-37D1A438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02" y="1123194"/>
            <a:ext cx="1926955" cy="13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049911A-CF97-8155-9592-65A9B9A04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596" y="2968689"/>
            <a:ext cx="2205585" cy="90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95F3A29-1402-4B02-BB05-C3A760E8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779" y="4546926"/>
            <a:ext cx="3605848" cy="94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1C84049-E08F-3905-DC26-D6FEC95F2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04" y="3261962"/>
            <a:ext cx="1946899" cy="77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4ED825-6BB2-C770-8074-3AE746D7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12" y="2688664"/>
            <a:ext cx="2640334" cy="146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70DF9D-25E2-B8F5-5B8E-D415C528CE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1266" y="4507850"/>
            <a:ext cx="2147571" cy="11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05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DC Digit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00B4E3"/>
      </a:accent2>
      <a:accent3>
        <a:srgbClr val="A5A5A5"/>
      </a:accent3>
      <a:accent4>
        <a:srgbClr val="00D7F9"/>
      </a:accent4>
      <a:accent5>
        <a:srgbClr val="5B9BD5"/>
      </a:accent5>
      <a:accent6>
        <a:srgbClr val="006FC0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3FFEB9DE26104397A32DB43E7C2281" ma:contentTypeVersion="8" ma:contentTypeDescription="Create a new document." ma:contentTypeScope="" ma:versionID="470d581faab521e68ac44d207d2519ca">
  <xsd:schema xmlns:xsd="http://www.w3.org/2001/XMLSchema" xmlns:xs="http://www.w3.org/2001/XMLSchema" xmlns:p="http://schemas.microsoft.com/office/2006/metadata/properties" xmlns:ns2="2d51ee49-039c-473a-9a89-5e8107cff510" targetNamespace="http://schemas.microsoft.com/office/2006/metadata/properties" ma:root="true" ma:fieldsID="2d91c4baa3ba4a53719eb5f4ca9c7bf6" ns2:_="">
    <xsd:import namespace="2d51ee49-039c-473a-9a89-5e8107cff5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51ee49-039c-473a-9a89-5e8107cff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569479-974B-4833-A202-852A5AA91B1C}">
  <ds:schemaRefs>
    <ds:schemaRef ds:uri="2d51ee49-039c-473a-9a89-5e8107cff5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B119DA1-CFB9-4EA6-ADBC-70F66D3EB9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B840F6-027A-4351-9207-B21B42181BA1}">
  <ds:schemaRefs>
    <ds:schemaRef ds:uri="2d51ee49-039c-473a-9a89-5e8107cff51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12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2023-05-10T07:26:34Z</dcterms:created>
  <dcterms:modified xsi:type="dcterms:W3CDTF">2025-07-16T09:08:52Z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0x010100D53FFEB9DE26104397A32DB43E7C2281</vt:lpwstr>
  </property>
</Properties>
</file>